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media/image30.JPG" ContentType="image/png"/>
  <Override PartName="/ppt/media/image31.JPG" ContentType="image/png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47"/>
  </p:notesMasterIdLst>
  <p:handoutMasterIdLst>
    <p:handoutMasterId r:id="rId48"/>
  </p:handoutMasterIdLst>
  <p:sldIdLst>
    <p:sldId id="306" r:id="rId4"/>
    <p:sldId id="315" r:id="rId5"/>
    <p:sldId id="316" r:id="rId6"/>
    <p:sldId id="333" r:id="rId7"/>
    <p:sldId id="308" r:id="rId8"/>
    <p:sldId id="307" r:id="rId9"/>
    <p:sldId id="362" r:id="rId10"/>
    <p:sldId id="356" r:id="rId11"/>
    <p:sldId id="311" r:id="rId12"/>
    <p:sldId id="358" r:id="rId13"/>
    <p:sldId id="314" r:id="rId14"/>
    <p:sldId id="359" r:id="rId15"/>
    <p:sldId id="320" r:id="rId16"/>
    <p:sldId id="368" r:id="rId17"/>
    <p:sldId id="369" r:id="rId18"/>
    <p:sldId id="363" r:id="rId19"/>
    <p:sldId id="321" r:id="rId20"/>
    <p:sldId id="370" r:id="rId21"/>
    <p:sldId id="291" r:id="rId22"/>
    <p:sldId id="377" r:id="rId23"/>
    <p:sldId id="371" r:id="rId24"/>
    <p:sldId id="374" r:id="rId25"/>
    <p:sldId id="372" r:id="rId26"/>
    <p:sldId id="361" r:id="rId27"/>
    <p:sldId id="360" r:id="rId28"/>
    <p:sldId id="338" r:id="rId29"/>
    <p:sldId id="340" r:id="rId30"/>
    <p:sldId id="367" r:id="rId31"/>
    <p:sldId id="364" r:id="rId32"/>
    <p:sldId id="365" r:id="rId33"/>
    <p:sldId id="351" r:id="rId34"/>
    <p:sldId id="352" r:id="rId35"/>
    <p:sldId id="313" r:id="rId36"/>
    <p:sldId id="344" r:id="rId37"/>
    <p:sldId id="319" r:id="rId38"/>
    <p:sldId id="296" r:id="rId39"/>
    <p:sldId id="299" r:id="rId40"/>
    <p:sldId id="378" r:id="rId41"/>
    <p:sldId id="355" r:id="rId42"/>
    <p:sldId id="349" r:id="rId43"/>
    <p:sldId id="373" r:id="rId44"/>
    <p:sldId id="375" r:id="rId45"/>
    <p:sldId id="354" r:id="rId46"/>
  </p:sldIdLst>
  <p:sldSz cx="9144000" cy="5143500" type="screen16x9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25E"/>
    <a:srgbClr val="475EA1"/>
    <a:srgbClr val="003032"/>
    <a:srgbClr val="007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18"/>
  </p:normalViewPr>
  <p:slideViewPr>
    <p:cSldViewPr>
      <p:cViewPr varScale="1">
        <p:scale>
          <a:sx n="91" d="100"/>
          <a:sy n="91" d="100"/>
        </p:scale>
        <p:origin x="288" y="84"/>
      </p:cViewPr>
      <p:guideLst>
        <p:guide orient="horz" pos="1620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09CE0040-E687-48CD-85F5-5FCD8C0E9FD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6C4D3ECC-EC88-4F94-B58D-EC98FAE6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53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C95258B-F979-4C85-BBC6-CACEC7F52CB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8274977-B81E-439C-AF31-6F87E690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9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4977-B81E-439C-AF31-6F87E690E1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25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LiveSlide
http://www.mrs.org/poll-results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74977-B81E-439C-AF31-6F87E690E1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186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LiveSlide
http://www.mrs.org/poll-results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74977-B81E-439C-AF31-6F87E690E1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186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LiveSlide
http://www.mrs.org/poll-results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74977-B81E-439C-AF31-6F87E690E1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58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LiveSlide
http://www.mrs.org/poll-results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74977-B81E-439C-AF31-6F87E690E1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168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1005E-E562-416E-8E9C-273BFC50661A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203950" cy="34893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1410140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D79FC-A334-BC4E-95C1-1EA850F212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187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D79FC-A334-BC4E-95C1-1EA850F212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LiveSlide
http://www.mrs.org/poll-results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71">
              <a:defRPr/>
            </a:pPr>
            <a:fld id="{18274977-B81E-439C-AF31-6F87E690E1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871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3590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LiveSlide
http://www.mrs.org/poll-results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71">
              <a:defRPr/>
            </a:pPr>
            <a:fld id="{18274977-B81E-439C-AF31-6F87E690E1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871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92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LiveSlide
http://www.mrs.org/poll-results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71">
              <a:defRPr/>
            </a:pPr>
            <a:fld id="{18274977-B81E-439C-AF31-6F87E690E1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871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29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LiveSlide
http://www.mrs.org/poll-results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71">
              <a:defRPr/>
            </a:pPr>
            <a:fld id="{18274977-B81E-439C-AF31-6F87E690E1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871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034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4977-B81E-439C-AF31-6F87E690E1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03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LiveSlide
http://www.mrs.org/poll-results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71">
              <a:defRPr/>
            </a:pPr>
            <a:fld id="{18274977-B81E-439C-AF31-6F87E690E1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871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657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LiveSlide
http://www.mrs.org/poll-results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74977-B81E-439C-AF31-6F87E690E1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274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LiveSlide
http://www.mrs.org/poll-results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74977-B81E-439C-AF31-6F87E690E1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27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2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00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4731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5B16-5393-7B47-99BA-B039FBAE4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AACD4-BFEB-DF4D-A1F3-1BC872CF7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9DE37-05BE-3745-9690-AD72158E6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35E6-15EC-C74E-8BFA-A6B27654621E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53F0C-4348-8F4C-A49F-0CFF3D75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83026-DA3F-A34C-947B-6AED9DE3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B966-4F55-6349-BF4B-6F6E8538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07C0-33A7-DA47-A474-8F5A3A88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C46B9-598E-0F42-A2C6-B7862E869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09AFD-7001-1F46-829D-2BAD785A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35E6-15EC-C74E-8BFA-A6B27654621E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7344E-321F-6348-8640-E3DA43E1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8F2B-2B0D-F34A-B4B5-9731D529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B966-4F55-6349-BF4B-6F6E8538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87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5315-B8FD-A54A-AB75-57677190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B6BAF-2B14-7F44-865C-02C0E942C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68B71-B3F5-2942-994F-547FECE8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35E6-15EC-C74E-8BFA-A6B27654621E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4995B-7B6E-654A-9CAA-BB40E0BD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CB1F-E8C2-0042-AE1E-F50EB028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B966-4F55-6349-BF4B-6F6E8538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2361-2AE7-C14F-8365-A196B195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8A9E9-8BFF-C240-B457-635B50E31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B97CF-6911-8542-9FE4-09A5AEF6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BB790-5844-A745-96F6-A4C960D8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35E6-15EC-C74E-8BFA-A6B27654621E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456BB-A9FC-7944-84FF-51D1D972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354B5-B3B4-8E45-A46D-C24331A5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B966-4F55-6349-BF4B-6F6E8538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21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2E644-9B50-F54C-B3F4-BAC1327E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822AD-8024-FA47-81A7-AE62E6F83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46601-AC37-3142-B1F8-FF3947DCB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DA053-DC48-E746-A161-C4329E34E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974BA-08A8-4E48-ACF9-BD62E0ECD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CA03B-DE43-2243-AA19-7574DF0D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35E6-15EC-C74E-8BFA-A6B27654621E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3DB3EF-0F18-7346-A6FA-FDCAD26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1B106-3B1D-A746-BAA4-4F5EB2A2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B966-4F55-6349-BF4B-6F6E8538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36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1A92-46E7-1A4E-AF46-BB4A3886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A2C1F-421E-A142-B1B9-2F13B5BE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35E6-15EC-C74E-8BFA-A6B27654621E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A3B6C-A695-604D-A6EA-502E06DC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73AA4-8F07-4549-9694-0BB9EA07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B966-4F55-6349-BF4B-6F6E8538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69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A79181-8155-3549-9059-8BA2CFC4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35E6-15EC-C74E-8BFA-A6B27654621E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4233B-B52A-D943-8690-756A7DDB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19924-4436-064D-A253-8F8F83A9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B966-4F55-6349-BF4B-6F6E8538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9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3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BA91A-FFEF-834B-BA9D-C9463A6D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EC91-B2FB-9B4F-9D08-13B41C943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0DC48-9518-4A44-86B6-93DC77088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C1DE7-31DE-F348-B55D-F373668C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35E6-15EC-C74E-8BFA-A6B27654621E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1DB31-15DC-A943-9614-8BDB2E4D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80FE7-8529-8843-B08D-63B37916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B966-4F55-6349-BF4B-6F6E8538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04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A2F01-67EE-AA41-A790-C73252C5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1654C-084D-0748-8DBF-4A1C3C495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63CC4-23C9-004B-91A4-AADEAE4E1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A1EBD-FEF7-CF4B-BBB5-EA776B47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35E6-15EC-C74E-8BFA-A6B27654621E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21141-AEE8-3243-99C1-5E962032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395FF-E671-464F-9DDA-7E4F0908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B966-4F55-6349-BF4B-6F6E8538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1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35B-CB2B-1349-AD0A-1FAD300B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39C2D-05AB-1847-9C2E-78C5706DF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75B79-D1F3-BE4C-B5AE-C4C7C1C5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35E6-15EC-C74E-8BFA-A6B27654621E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29CCD-3271-5541-A43A-62C73981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A12EE-9478-0348-A430-CFCAB70F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B966-4F55-6349-BF4B-6F6E8538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43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9A0FFE-C1E4-694E-8F6E-00C690CE1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BA4D1-EA69-1647-9616-1E88C9E97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62169-694E-A740-9F1D-2A1D9C9C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35E6-15EC-C74E-8BFA-A6B27654621E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F16AE-C07D-A341-A5AA-00E17922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18118-060A-4E43-9A27-BCC6A95C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B966-4F55-6349-BF4B-6F6E8538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11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C342-6479-48FF-BD96-AE5238C1FC1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88D-DA85-486F-8CDB-7539CD6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30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C342-6479-48FF-BD96-AE5238C1FC1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88D-DA85-486F-8CDB-7539CD6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92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C342-6479-48FF-BD96-AE5238C1FC1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88D-DA85-486F-8CDB-7539CD6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24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C342-6479-48FF-BD96-AE5238C1FC1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88D-DA85-486F-8CDB-7539CD6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69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C342-6479-48FF-BD96-AE5238C1FC1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88D-DA85-486F-8CDB-7539CD6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99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C342-6479-48FF-BD96-AE5238C1FC1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88D-DA85-486F-8CDB-7539CD6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8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33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C342-6479-48FF-BD96-AE5238C1FC1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88D-DA85-486F-8CDB-7539CD6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1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C342-6479-48FF-BD96-AE5238C1FC1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88D-DA85-486F-8CDB-7539CD6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21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C342-6479-48FF-BD96-AE5238C1FC1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88D-DA85-486F-8CDB-7539CD6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47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C342-6479-48FF-BD96-AE5238C1FC1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88D-DA85-486F-8CDB-7539CD6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C342-6479-48FF-BD96-AE5238C1FC1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88D-DA85-486F-8CDB-7539CD6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6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3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3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4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1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8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A281A-7EDE-4D9D-8915-25BEE2B9EB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A28FB-73DA-3C42-B480-CA4FF485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996C0-C4D7-0F46-983D-B0CFD30F9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8B8BB-759B-084A-B4FE-9C2536639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135E6-15EC-C74E-8BFA-A6B27654621E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3D134-753B-C444-95EE-736BA19FD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21A26-7302-2A40-BFEA-E40CCBCD8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9B966-4F55-6349-BF4B-6F6E8538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0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C342-6479-48FF-BD96-AE5238C1FC1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288D-DA85-486F-8CDB-7539CD6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5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0" Type="http://schemas.microsoft.com/office/2007/relationships/hdphoto" Target="../media/hdphoto2.wdp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image" Target="../media/image22.jpg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image" Target="../media/image12.jpeg"/><Relationship Id="rId7" Type="http://schemas.microsoft.com/office/2007/relationships/hdphoto" Target="../media/hdphoto4.wdp"/><Relationship Id="rId12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microsoft.com/office/2007/relationships/hdphoto" Target="../media/hdphoto3.wdp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microsoft.com/office/2007/relationships/hdphoto" Target="../media/hdphoto5.wdp"/><Relationship Id="rId14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image" Target="../media/image35.jpeg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slideLayout" Target="../slideLayouts/slideLayout24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/>
          </p:cNvSpPr>
          <p:nvPr/>
        </p:nvSpPr>
        <p:spPr>
          <a:xfrm>
            <a:off x="1524000" y="2038350"/>
            <a:ext cx="9525000" cy="17851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Materials Needs for Energy </a:t>
            </a:r>
            <a:br>
              <a:rPr lang="en-US" sz="2800" b="1" dirty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Sustainability by 2050:</a:t>
            </a:r>
          </a:p>
          <a:p>
            <a:endParaRPr lang="en-US" sz="600" b="1" dirty="0">
              <a:solidFill>
                <a:srgbClr val="00303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100% Replacement of Fossil Fuels </a:t>
            </a:r>
          </a:p>
          <a:p>
            <a:r>
              <a:rPr lang="en-US" sz="2400" b="1" dirty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by Sustainable Alternatives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235767"/>
            <a:ext cx="2054811" cy="528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102989"/>
            <a:ext cx="1704136" cy="794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81800" y="2161460"/>
            <a:ext cx="246648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This session will use an online poll. </a:t>
            </a:r>
          </a:p>
          <a:p>
            <a:r>
              <a:rPr lang="en-US" sz="1400" b="1" dirty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dirty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Network: Spring2018</a:t>
            </a:r>
          </a:p>
          <a:p>
            <a:r>
              <a:rPr lang="en-US" sz="1400" dirty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Password: None needed</a:t>
            </a:r>
          </a:p>
          <a:p>
            <a:endParaRPr lang="en-US" sz="600" dirty="0">
              <a:solidFill>
                <a:srgbClr val="00303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www.mrs.org/vote</a:t>
            </a:r>
          </a:p>
        </p:txBody>
      </p:sp>
    </p:spTree>
    <p:extLst>
      <p:ext uri="{BB962C8B-B14F-4D97-AF65-F5344CB8AC3E}">
        <p14:creationId xmlns:p14="http://schemas.microsoft.com/office/powerpoint/2010/main" val="17569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ECC5F-AFFD-8E4B-B96D-5BB78691A416}"/>
              </a:ext>
            </a:extLst>
          </p:cNvPr>
          <p:cNvSpPr/>
          <p:nvPr/>
        </p:nvSpPr>
        <p:spPr>
          <a:xfrm>
            <a:off x="1371600" y="1005334"/>
            <a:ext cx="60960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" lvl="0" indent="-194310" algn="ctr">
              <a:spcAft>
                <a:spcPts val="1800"/>
              </a:spcAft>
              <a:defRPr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What is your career stage?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2171700" lvl="4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Student</a:t>
            </a:r>
          </a:p>
          <a:p>
            <a:pPr marL="2171700" lvl="4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Postdoc</a:t>
            </a:r>
          </a:p>
          <a:p>
            <a:pPr marL="2171700" lvl="4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Early career</a:t>
            </a:r>
          </a:p>
          <a:p>
            <a:pPr marL="2171700" lvl="4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Mid career</a:t>
            </a:r>
          </a:p>
          <a:p>
            <a:pPr marL="2171700" lvl="4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Late career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www.mrs.org/vote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470C88-CFBF-0941-9FE1-7D4C6F549412}"/>
              </a:ext>
            </a:extLst>
          </p:cNvPr>
          <p:cNvSpPr txBox="1"/>
          <p:nvPr/>
        </p:nvSpPr>
        <p:spPr>
          <a:xfrm>
            <a:off x="914401" y="1010275"/>
            <a:ext cx="76200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lvl="0" indent="-194310" algn="ctr">
              <a:spcAft>
                <a:spcPts val="180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Why are you at this session?</a:t>
            </a:r>
          </a:p>
          <a:p>
            <a:pPr marL="1719072" lvl="3" indent="-34747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this topic is interesting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9072" lvl="3" indent="-34747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topic relates to my research</a:t>
            </a:r>
          </a:p>
          <a:p>
            <a:pPr marL="1719072" lvl="3" indent="-34747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know much about the topic and  want to learn more about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</a:p>
          <a:p>
            <a:pPr marL="1719072" lvl="3" indent="-34747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reason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310" lvl="0" indent="-194310" algn="ctr">
              <a:spcAft>
                <a:spcPts val="1800"/>
              </a:spcAft>
              <a:defRPr/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194310" lvl="0" indent="-194310" algn="ctr">
              <a:spcAft>
                <a:spcPts val="1800"/>
              </a:spcAft>
              <a:defRPr/>
            </a:pP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www.mrs.org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/vote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819150"/>
            <a:ext cx="7162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What does our energy supply look like now?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Electricity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supply:  US vs Worldwide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kern="0" baseline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en-US" kern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point include transportation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A505F-BF5B-490C-BE4B-4D92AA56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45683"/>
            <a:ext cx="4800600" cy="27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3A8EBF-00C2-4473-A79A-083055B0AFFD}"/>
              </a:ext>
            </a:extLst>
          </p:cNvPr>
          <p:cNvSpPr txBox="1"/>
          <p:nvPr/>
        </p:nvSpPr>
        <p:spPr>
          <a:xfrm>
            <a:off x="256876" y="4724400"/>
            <a:ext cx="48485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 http://www.iea.org/publications/freepublications/publication/KeyWorld2017.pdf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44762-24EB-40E6-97F1-61B7FFB34A70}"/>
              </a:ext>
            </a:extLst>
          </p:cNvPr>
          <p:cNvSpPr txBox="1"/>
          <p:nvPr/>
        </p:nvSpPr>
        <p:spPr>
          <a:xfrm>
            <a:off x="1674490" y="1897618"/>
            <a:ext cx="225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Electricity Generation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CDDC8-7C95-4E2F-A307-EBA8606977CB}"/>
              </a:ext>
            </a:extLst>
          </p:cNvPr>
          <p:cNvSpPr txBox="1"/>
          <p:nvPr/>
        </p:nvSpPr>
        <p:spPr>
          <a:xfrm>
            <a:off x="3252408" y="4324350"/>
            <a:ext cx="13195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24,255 </a:t>
            </a:r>
            <a:r>
              <a:rPr lang="en-US" dirty="0" err="1"/>
              <a:t>TWh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A48061-5BFC-4598-98E5-5F5508AEF144}"/>
              </a:ext>
            </a:extLst>
          </p:cNvPr>
          <p:cNvSpPr txBox="1"/>
          <p:nvPr/>
        </p:nvSpPr>
        <p:spPr>
          <a:xfrm>
            <a:off x="1014694" y="4324350"/>
            <a:ext cx="12025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6,131 </a:t>
            </a:r>
            <a:r>
              <a:rPr lang="en-US" dirty="0" err="1"/>
              <a:t>TWh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819150"/>
            <a:ext cx="7162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What does our energy supply look like now?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3A8EBF-00C2-4473-A79A-083055B0AFFD}"/>
              </a:ext>
            </a:extLst>
          </p:cNvPr>
          <p:cNvSpPr txBox="1"/>
          <p:nvPr/>
        </p:nvSpPr>
        <p:spPr>
          <a:xfrm>
            <a:off x="256876" y="4724400"/>
            <a:ext cx="48485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 http://www.iea.org/publications/freepublications/publication/KeyWorld2017.pdf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0CD7E-CCC3-4775-A11F-6AA46E75D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5" t="15864" r="9835" b="29759"/>
          <a:stretch/>
        </p:blipFill>
        <p:spPr>
          <a:xfrm>
            <a:off x="2723277" y="2366150"/>
            <a:ext cx="2538562" cy="1965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B2E78B-3E64-44E3-8D68-9625738B6ABE}"/>
              </a:ext>
            </a:extLst>
          </p:cNvPr>
          <p:cNvSpPr txBox="1"/>
          <p:nvPr/>
        </p:nvSpPr>
        <p:spPr>
          <a:xfrm>
            <a:off x="405457" y="2038350"/>
            <a:ext cx="225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Electricity Generation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9077A5-39BB-49DA-AEA7-35D74701939B}"/>
              </a:ext>
            </a:extLst>
          </p:cNvPr>
          <p:cNvSpPr txBox="1"/>
          <p:nvPr/>
        </p:nvSpPr>
        <p:spPr>
          <a:xfrm>
            <a:off x="3581400" y="2038350"/>
            <a:ext cx="201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Energy Usage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F47EE-BD9F-49DE-B21A-B6FA8A7F19AF}"/>
              </a:ext>
            </a:extLst>
          </p:cNvPr>
          <p:cNvSpPr txBox="1"/>
          <p:nvPr/>
        </p:nvSpPr>
        <p:spPr>
          <a:xfrm>
            <a:off x="3868452" y="4476750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158, 714 </a:t>
            </a:r>
            <a:r>
              <a:rPr lang="en-US" dirty="0" err="1"/>
              <a:t>TWh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DFB52-C5A0-4524-B07E-81067B827962}"/>
              </a:ext>
            </a:extLst>
          </p:cNvPr>
          <p:cNvSpPr txBox="1"/>
          <p:nvPr/>
        </p:nvSpPr>
        <p:spPr>
          <a:xfrm>
            <a:off x="781402" y="4489987"/>
            <a:ext cx="13195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24,255 </a:t>
            </a:r>
            <a:r>
              <a:rPr lang="en-US" dirty="0" err="1"/>
              <a:t>TWh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58EE9C-5EEC-403C-87A6-CF783E61C0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2" t="16604" r="589" b="15636"/>
          <a:stretch/>
        </p:blipFill>
        <p:spPr>
          <a:xfrm>
            <a:off x="405457" y="2495550"/>
            <a:ext cx="2286000" cy="18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819150"/>
            <a:ext cx="7162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the projected world use of fossil fuels in 2040?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77%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www.mrs.org/vote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819150"/>
            <a:ext cx="7162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the projected world use of fossil fuels in 2040?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3E124-EADB-4FB2-9003-0A96164C6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190"/>
            <a:ext cx="4914900" cy="236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3CBA58-0F53-405B-ABCC-1765D79F800B}"/>
              </a:ext>
            </a:extLst>
          </p:cNvPr>
          <p:cNvSpPr txBox="1"/>
          <p:nvPr/>
        </p:nvSpPr>
        <p:spPr>
          <a:xfrm>
            <a:off x="256876" y="4781550"/>
            <a:ext cx="4848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 https://www.eia.gov/outlooks/ieo/exec_summ.php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45177-7DCC-4BA8-9A18-5B20A45C524C}"/>
              </a:ext>
            </a:extLst>
          </p:cNvPr>
          <p:cNvSpPr txBox="1"/>
          <p:nvPr/>
        </p:nvSpPr>
        <p:spPr>
          <a:xfrm>
            <a:off x="1223264" y="4441531"/>
            <a:ext cx="3230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2015 Use: 581 quads = 158,700 </a:t>
            </a:r>
            <a:r>
              <a:rPr lang="en-US" sz="1600" b="1" dirty="0" err="1"/>
              <a:t>TWh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982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8164" y="2119262"/>
            <a:ext cx="1981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Ying Shirley </a:t>
            </a:r>
            <a:r>
              <a:rPr lang="en-US" b="1" dirty="0" err="1"/>
              <a:t>Meng</a:t>
            </a:r>
            <a:endParaRPr lang="en-US" b="1" dirty="0"/>
          </a:p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University of California, San Diego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2119262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latin typeface="Arial" charset="0"/>
                <a:ea typeface="Arial" charset="0"/>
                <a:cs typeface="Arial" charset="0"/>
              </a:rPr>
              <a:t>Venkatesh</a:t>
            </a:r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dirty="0" err="1">
                <a:latin typeface="Arial" charset="0"/>
                <a:ea typeface="Arial" charset="0"/>
                <a:cs typeface="Arial" charset="0"/>
              </a:rPr>
              <a:t>Narayanamurti</a:t>
            </a:r>
            <a:endParaRPr lang="en-US" sz="15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Harvard University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742950"/>
            <a:ext cx="16254" cy="40154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75989" y="120485"/>
            <a:ext cx="19293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spc="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Panelists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60123" y="803512"/>
            <a:ext cx="3717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solidFill>
                  <a:srgbClr val="003032"/>
                </a:solidFill>
                <a:latin typeface="Arial" charset="0"/>
                <a:ea typeface="Arial" charset="0"/>
                <a:cs typeface="Arial" charset="0"/>
              </a:rPr>
              <a:t>Discussion Outline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8831" y="1306651"/>
            <a:ext cx="4129324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94310" indent="-194310">
              <a:spcAft>
                <a:spcPts val="1800"/>
              </a:spcAft>
              <a:buFont typeface="Arial" charset="0"/>
              <a:buChar char="•"/>
            </a:pPr>
            <a:r>
              <a:rPr lang="en-US" sz="1700" dirty="0">
                <a:latin typeface="Arial" charset="0"/>
                <a:ea typeface="Arial" charset="0"/>
                <a:cs typeface="Arial" charset="0"/>
              </a:rPr>
              <a:t>Will economic incentives alone drive deployment of solar and wind electricity, or are policy incentives required?</a:t>
            </a:r>
          </a:p>
          <a:p>
            <a:pPr marL="194310" indent="-194310">
              <a:spcAft>
                <a:spcPts val="1800"/>
              </a:spcAft>
              <a:buFont typeface="Arial" charset="0"/>
              <a:buChar char="•"/>
            </a:pPr>
            <a:r>
              <a:rPr lang="en-US" sz="1700" dirty="0">
                <a:latin typeface="Arial" charset="0"/>
                <a:ea typeface="Arial" charset="0"/>
                <a:cs typeface="Arial" charset="0"/>
              </a:rPr>
              <a:t>What materials development is still necessary to better enable renewable technologies?</a:t>
            </a:r>
          </a:p>
          <a:p>
            <a:pPr marL="194310" indent="-194310">
              <a:spcAft>
                <a:spcPts val="1800"/>
              </a:spcAft>
              <a:buFont typeface="Arial" charset="0"/>
              <a:buChar char="•"/>
            </a:pPr>
            <a:r>
              <a:rPr lang="en-US" sz="1700" dirty="0">
                <a:latin typeface="Arial" charset="0"/>
                <a:ea typeface="Arial" charset="0"/>
                <a:cs typeface="Arial" charset="0"/>
              </a:rPr>
              <a:t>What education and training of next generation scientists and engineers is needed?</a:t>
            </a:r>
          </a:p>
        </p:txBody>
      </p:sp>
      <p:pic>
        <p:nvPicPr>
          <p:cNvPr id="14" name="Picture 4" descr="Ying Shirley Me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57" y="803512"/>
            <a:ext cx="1239808" cy="123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Venkatesh Narayanamur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32" y="803512"/>
            <a:ext cx="1239808" cy="123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Martin Wi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39" y="2964644"/>
            <a:ext cx="1244450" cy="124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44216" y="4774168"/>
            <a:ext cx="217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www.mrs.org/vote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762" y="4241927"/>
            <a:ext cx="1828959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103" y="1010275"/>
            <a:ext cx="721429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-12424"/>
            <a:ext cx="3299997" cy="849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471" y="1434573"/>
            <a:ext cx="19293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spc="300" dirty="0">
                <a:solidFill>
                  <a:srgbClr val="003032"/>
                </a:solidFill>
                <a:latin typeface="Arial" charset="0"/>
                <a:ea typeface="Arial" charset="0"/>
                <a:cs typeface="Arial" charset="0"/>
              </a:rPr>
              <a:t>Editors-in-Chief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495550"/>
            <a:ext cx="29333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David </a:t>
            </a:r>
            <a:r>
              <a:rPr lang="en-US" sz="1500" b="1" dirty="0" err="1">
                <a:latin typeface="Arial" charset="0"/>
                <a:ea typeface="Arial" charset="0"/>
                <a:cs typeface="Arial" charset="0"/>
              </a:rPr>
              <a:t>Cahen</a:t>
            </a:r>
            <a:endParaRPr lang="en-US" sz="15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Weizmann Inst., Israel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8635" y="2496164"/>
            <a:ext cx="308646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Elizabeth A. </a:t>
            </a:r>
            <a:r>
              <a:rPr lang="en-US" sz="1500" b="1" dirty="0" err="1">
                <a:latin typeface="Arial" charset="0"/>
                <a:ea typeface="Arial" charset="0"/>
                <a:cs typeface="Arial" charset="0"/>
              </a:rPr>
              <a:t>Kócs</a:t>
            </a:r>
            <a:endParaRPr lang="en-US" sz="15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UI Chicago, USA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2593" r="4016" b="22493"/>
          <a:stretch/>
        </p:blipFill>
        <p:spPr>
          <a:xfrm>
            <a:off x="4415603" y="1123950"/>
            <a:ext cx="1085850" cy="1371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88" y="1123950"/>
            <a:ext cx="1073425" cy="1371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638800" y="2495549"/>
            <a:ext cx="2895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David S. </a:t>
            </a:r>
            <a:r>
              <a:rPr lang="en-US" sz="1500" b="1" dirty="0" err="1">
                <a:latin typeface="Arial" charset="0"/>
                <a:ea typeface="Arial" charset="0"/>
                <a:cs typeface="Arial" charset="0"/>
              </a:rPr>
              <a:t>Ginley</a:t>
            </a:r>
            <a:endParaRPr lang="en-US" sz="15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NREL, USA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471" y="1434573"/>
            <a:ext cx="19293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spc="300" dirty="0">
                <a:solidFill>
                  <a:srgbClr val="003032"/>
                </a:solidFill>
                <a:latin typeface="Arial" charset="0"/>
                <a:ea typeface="Arial" charset="0"/>
                <a:cs typeface="Arial" charset="0"/>
              </a:rPr>
              <a:t>Editors-in-Chief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471" y="3462904"/>
            <a:ext cx="19293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spc="300" dirty="0">
                <a:solidFill>
                  <a:srgbClr val="003032"/>
                </a:solidFill>
                <a:latin typeface="Arial" charset="0"/>
                <a:ea typeface="Arial" charset="0"/>
                <a:cs typeface="Arial" charset="0"/>
              </a:rPr>
              <a:t>Associate Editors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509"/>
                    </a14:imgEffect>
                    <a14:imgEffect>
                      <a14:brightnessContrast bright="20000" contrast="7000"/>
                    </a14:imgEffect>
                  </a14:imgLayer>
                </a14:imgProps>
              </a:ext>
            </a:extLst>
          </a:blip>
          <a:srcRect l="3342" r="3361"/>
          <a:stretch/>
        </p:blipFill>
        <p:spPr>
          <a:xfrm>
            <a:off x="2309369" y="1123950"/>
            <a:ext cx="1057799" cy="1371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411559" y="4471541"/>
            <a:ext cx="308646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Sydney Kaufman</a:t>
            </a:r>
          </a:p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 Sen.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Begich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(AK), USA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54" y="3105150"/>
            <a:ext cx="1060891" cy="1371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238459" y="4471541"/>
            <a:ext cx="1696279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latin typeface="Arial" charset="0"/>
                <a:ea typeface="Arial" charset="0"/>
                <a:cs typeface="Arial" charset="0"/>
              </a:rPr>
              <a:t>Pabitra</a:t>
            </a:r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 K. </a:t>
            </a:r>
            <a:r>
              <a:rPr lang="en-US" sz="1500" b="1" dirty="0" err="1">
                <a:latin typeface="Arial" charset="0"/>
                <a:ea typeface="Arial" charset="0"/>
                <a:cs typeface="Arial" charset="0"/>
              </a:rPr>
              <a:t>Nayak</a:t>
            </a:r>
            <a:endParaRPr lang="en-US" sz="15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Oxford, UK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5034" y="4471541"/>
            <a:ext cx="308646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Kristen Brown</a:t>
            </a:r>
          </a:p>
          <a:p>
            <a:pPr algn="ctr"/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ComEd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, USA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534"/>
                    </a14:imgEffect>
                    <a14:imgEffect>
                      <a14:saturation sat="82000"/>
                    </a14:imgEffect>
                    <a14:imgEffect>
                      <a14:brightnessContrast bright="-1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69" t="14591" r="33900" b="33558"/>
          <a:stretch/>
        </p:blipFill>
        <p:spPr>
          <a:xfrm>
            <a:off x="2309369" y="3105150"/>
            <a:ext cx="1082764" cy="1371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/>
          <a:srcRect l="5606" t="-1158" r="16644" b="-141"/>
          <a:stretch/>
        </p:blipFill>
        <p:spPr>
          <a:xfrm>
            <a:off x="4425542" y="3099941"/>
            <a:ext cx="1056741" cy="13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85800" y="666750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Priority Research Directions in Electrochemical Energy Storage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89651"/>
            <a:ext cx="8175171" cy="536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C0AFCA-A114-EF41-9FCB-24FB69AED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04950"/>
            <a:ext cx="7543800" cy="29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82498" y="97271"/>
            <a:ext cx="7277582" cy="58357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defRPr/>
            </a:pPr>
            <a:r>
              <a:rPr lang="en-US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Cooperation:</a:t>
            </a:r>
          </a:p>
          <a:p>
            <a:pPr algn="l" defTabSz="685800">
              <a:defRPr/>
            </a:pPr>
            <a:r>
              <a:rPr lang="en-US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Added Value, Not as Added Value</a:t>
            </a:r>
            <a:endParaRPr lang="en-US" sz="165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uppieren 97"/>
          <p:cNvGrpSpPr>
            <a:grpSpLocks/>
          </p:cNvGrpSpPr>
          <p:nvPr/>
        </p:nvGrpSpPr>
        <p:grpSpPr bwMode="auto">
          <a:xfrm>
            <a:off x="3240000" y="2190750"/>
            <a:ext cx="5724000" cy="1568424"/>
            <a:chOff x="251520" y="1826892"/>
            <a:chExt cx="8208911" cy="822896"/>
          </a:xfrm>
        </p:grpSpPr>
        <p:sp>
          <p:nvSpPr>
            <p:cNvPr id="78" name="Freeform 4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251520" y="2090027"/>
              <a:ext cx="1350954" cy="295032"/>
            </a:xfrm>
            <a:custGeom>
              <a:avLst/>
              <a:gdLst>
                <a:gd name="T0" fmla="*/ 0 w 1247"/>
                <a:gd name="T1" fmla="*/ 0 h 458"/>
                <a:gd name="T2" fmla="*/ 543 w 1247"/>
                <a:gd name="T3" fmla="*/ 0 h 458"/>
                <a:gd name="T4" fmla="*/ 581 w 1247"/>
                <a:gd name="T5" fmla="*/ 268 h 458"/>
                <a:gd name="T6" fmla="*/ 543 w 1247"/>
                <a:gd name="T7" fmla="*/ 535 h 458"/>
                <a:gd name="T8" fmla="*/ 0 w 1247"/>
                <a:gd name="T9" fmla="*/ 535 h 458"/>
                <a:gd name="T10" fmla="*/ 0 w 1247"/>
                <a:gd name="T11" fmla="*/ 268 h 458"/>
                <a:gd name="T12" fmla="*/ 0 w 1247"/>
                <a:gd name="T13" fmla="*/ 0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7"/>
                <a:gd name="T22" fmla="*/ 0 h 458"/>
                <a:gd name="T23" fmla="*/ 1247 w 1247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7" h="458">
                  <a:moveTo>
                    <a:pt x="0" y="0"/>
                  </a:moveTo>
                  <a:lnTo>
                    <a:pt x="1165" y="0"/>
                  </a:lnTo>
                  <a:lnTo>
                    <a:pt x="1247" y="229"/>
                  </a:lnTo>
                  <a:lnTo>
                    <a:pt x="1165" y="458"/>
                  </a:lnTo>
                  <a:lnTo>
                    <a:pt x="0" y="458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199FF4"/>
              </a:solidFill>
              <a:round/>
              <a:headEnd/>
              <a:tailEnd/>
            </a:ln>
            <a:effectLst>
              <a:prstShdw prst="shdw17" dist="17961" dir="2700000">
                <a:srgbClr val="0F5F92"/>
              </a:prstShdw>
            </a:effectLst>
          </p:spPr>
          <p:txBody>
            <a:bodyPr lIns="34290" tIns="0" rIns="34290" bIns="0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288287" y="1894286"/>
              <a:ext cx="1257300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986" tIns="0" rIns="34986" bIns="0" anchor="ctr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71513">
                <a:spcAft>
                  <a:spcPct val="50000"/>
                </a:spcAft>
              </a:pPr>
              <a:endParaRPr lang="en-US" altLang="en-US" sz="1200" b="1" dirty="0">
                <a:solidFill>
                  <a:prstClr val="black"/>
                </a:solidFill>
              </a:endParaRPr>
            </a:p>
            <a:p>
              <a:pPr algn="ctr" defTabSz="671513">
                <a:spcAft>
                  <a:spcPct val="50000"/>
                </a:spcAft>
              </a:pPr>
              <a:r>
                <a:rPr lang="en-US" altLang="en-US" sz="1200" b="1" dirty="0">
                  <a:solidFill>
                    <a:prstClr val="black"/>
                  </a:solidFill>
                </a:rPr>
                <a:t>Idea</a:t>
              </a:r>
            </a:p>
            <a:p>
              <a:pPr defTabSz="671513">
                <a:spcAft>
                  <a:spcPct val="50000"/>
                </a:spcAft>
              </a:pPr>
              <a:endParaRPr lang="en-US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6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2972479" y="2090027"/>
              <a:ext cx="1341430" cy="295032"/>
            </a:xfrm>
            <a:custGeom>
              <a:avLst/>
              <a:gdLst>
                <a:gd name="T0" fmla="*/ 0 w 1251"/>
                <a:gd name="T1" fmla="*/ 0 h 458"/>
                <a:gd name="T2" fmla="*/ 534 w 1251"/>
                <a:gd name="T3" fmla="*/ 0 h 458"/>
                <a:gd name="T4" fmla="*/ 571 w 1251"/>
                <a:gd name="T5" fmla="*/ 268 h 458"/>
                <a:gd name="T6" fmla="*/ 534 w 1251"/>
                <a:gd name="T7" fmla="*/ 535 h 458"/>
                <a:gd name="T8" fmla="*/ 0 w 1251"/>
                <a:gd name="T9" fmla="*/ 535 h 458"/>
                <a:gd name="T10" fmla="*/ 37 w 1251"/>
                <a:gd name="T11" fmla="*/ 268 h 458"/>
                <a:gd name="T12" fmla="*/ 0 w 1251"/>
                <a:gd name="T13" fmla="*/ 0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1"/>
                <a:gd name="T22" fmla="*/ 0 h 458"/>
                <a:gd name="T23" fmla="*/ 1251 w 1251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1" h="458">
                  <a:moveTo>
                    <a:pt x="0" y="0"/>
                  </a:moveTo>
                  <a:lnTo>
                    <a:pt x="1169" y="0"/>
                  </a:lnTo>
                  <a:lnTo>
                    <a:pt x="1251" y="229"/>
                  </a:lnTo>
                  <a:lnTo>
                    <a:pt x="1169" y="458"/>
                  </a:lnTo>
                  <a:lnTo>
                    <a:pt x="0" y="458"/>
                  </a:lnTo>
                  <a:lnTo>
                    <a:pt x="82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199FF4"/>
              </a:solidFill>
              <a:round/>
              <a:headEnd/>
              <a:tailEnd/>
            </a:ln>
            <a:effectLst>
              <a:prstShdw prst="shdw17" dist="17961" dir="2700000">
                <a:srgbClr val="0F5F92"/>
              </a:prstShdw>
            </a:effectLst>
          </p:spPr>
          <p:txBody>
            <a:bodyPr lIns="34290" tIns="0" rIns="34290" bIns="0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Rectangle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2915816" y="1908639"/>
              <a:ext cx="1398091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986" tIns="0" rIns="34986" bIns="0" anchor="ctr"/>
            <a:lstStyle>
              <a:lvl1pPr marL="1778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33350" defTabSz="671513">
                <a:spcAft>
                  <a:spcPct val="50000"/>
                </a:spcAft>
              </a:pPr>
              <a:r>
                <a:rPr lang="de-DE" altLang="en-US" sz="1200" b="1" dirty="0">
                  <a:solidFill>
                    <a:prstClr val="black"/>
                  </a:solidFill>
                </a:rPr>
                <a:t>Prototype</a:t>
              </a:r>
            </a:p>
          </p:txBody>
        </p:sp>
        <p:sp>
          <p:nvSpPr>
            <p:cNvPr id="82" name="Freeform 8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4329783" y="2090027"/>
              <a:ext cx="1344604" cy="295032"/>
            </a:xfrm>
            <a:custGeom>
              <a:avLst/>
              <a:gdLst>
                <a:gd name="T0" fmla="*/ 0 w 1253"/>
                <a:gd name="T1" fmla="*/ 0 h 458"/>
                <a:gd name="T2" fmla="*/ 535 w 1253"/>
                <a:gd name="T3" fmla="*/ 0 h 458"/>
                <a:gd name="T4" fmla="*/ 573 w 1253"/>
                <a:gd name="T5" fmla="*/ 268 h 458"/>
                <a:gd name="T6" fmla="*/ 535 w 1253"/>
                <a:gd name="T7" fmla="*/ 535 h 458"/>
                <a:gd name="T8" fmla="*/ 0 w 1253"/>
                <a:gd name="T9" fmla="*/ 535 h 458"/>
                <a:gd name="T10" fmla="*/ 37 w 1253"/>
                <a:gd name="T11" fmla="*/ 268 h 458"/>
                <a:gd name="T12" fmla="*/ 0 w 1253"/>
                <a:gd name="T13" fmla="*/ 0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3"/>
                <a:gd name="T22" fmla="*/ 0 h 458"/>
                <a:gd name="T23" fmla="*/ 1253 w 1253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3" h="458">
                  <a:moveTo>
                    <a:pt x="0" y="0"/>
                  </a:moveTo>
                  <a:lnTo>
                    <a:pt x="1171" y="0"/>
                  </a:lnTo>
                  <a:lnTo>
                    <a:pt x="1253" y="229"/>
                  </a:lnTo>
                  <a:lnTo>
                    <a:pt x="1171" y="458"/>
                  </a:lnTo>
                  <a:lnTo>
                    <a:pt x="0" y="458"/>
                  </a:lnTo>
                  <a:lnTo>
                    <a:pt x="82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199FF4"/>
              </a:solidFill>
              <a:round/>
              <a:headEnd/>
              <a:tailEnd/>
            </a:ln>
            <a:effectLst>
              <a:prstShdw prst="shdw17" dist="17961" dir="2700000">
                <a:srgbClr val="0F5F92"/>
              </a:prstShdw>
            </a:effectLst>
          </p:spPr>
          <p:txBody>
            <a:bodyPr lIns="34290" tIns="0" rIns="34290" bIns="0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4468783" y="1866855"/>
              <a:ext cx="1153467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986" tIns="0" rIns="34986" bIns="0" anchor="ctr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71513"/>
              <a:r>
                <a:rPr lang="de-DE" altLang="en-US" sz="1200" b="1" dirty="0">
                  <a:solidFill>
                    <a:prstClr val="black"/>
                  </a:solidFill>
                </a:rPr>
                <a:t>Pilot</a:t>
              </a:r>
            </a:p>
          </p:txBody>
        </p:sp>
        <p:sp>
          <p:nvSpPr>
            <p:cNvPr id="84" name="Freeform 10"/>
            <p:cNvSpPr>
              <a:spLocks/>
            </p:cNvSpPr>
            <p:nvPr>
              <p:custDataLst>
                <p:tags r:id="rId19"/>
              </p:custDataLst>
            </p:nvPr>
          </p:nvSpPr>
          <p:spPr bwMode="gray">
            <a:xfrm>
              <a:off x="1616761" y="2090027"/>
              <a:ext cx="1341430" cy="295032"/>
            </a:xfrm>
            <a:custGeom>
              <a:avLst/>
              <a:gdLst>
                <a:gd name="T0" fmla="*/ 0 w 1251"/>
                <a:gd name="T1" fmla="*/ 0 h 458"/>
                <a:gd name="T2" fmla="*/ 534 w 1251"/>
                <a:gd name="T3" fmla="*/ 0 h 458"/>
                <a:gd name="T4" fmla="*/ 571 w 1251"/>
                <a:gd name="T5" fmla="*/ 268 h 458"/>
                <a:gd name="T6" fmla="*/ 534 w 1251"/>
                <a:gd name="T7" fmla="*/ 535 h 458"/>
                <a:gd name="T8" fmla="*/ 0 w 1251"/>
                <a:gd name="T9" fmla="*/ 535 h 458"/>
                <a:gd name="T10" fmla="*/ 37 w 1251"/>
                <a:gd name="T11" fmla="*/ 268 h 458"/>
                <a:gd name="T12" fmla="*/ 0 w 1251"/>
                <a:gd name="T13" fmla="*/ 0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1"/>
                <a:gd name="T22" fmla="*/ 0 h 458"/>
                <a:gd name="T23" fmla="*/ 1251 w 1251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1" h="458">
                  <a:moveTo>
                    <a:pt x="0" y="0"/>
                  </a:moveTo>
                  <a:lnTo>
                    <a:pt x="1169" y="0"/>
                  </a:lnTo>
                  <a:lnTo>
                    <a:pt x="1251" y="229"/>
                  </a:lnTo>
                  <a:lnTo>
                    <a:pt x="1169" y="458"/>
                  </a:lnTo>
                  <a:lnTo>
                    <a:pt x="0" y="458"/>
                  </a:lnTo>
                  <a:lnTo>
                    <a:pt x="82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199FF4"/>
              </a:solidFill>
              <a:round/>
              <a:headEnd/>
              <a:tailEnd/>
            </a:ln>
            <a:effectLst>
              <a:prstShdw prst="shdw17" dist="17961" dir="2700000">
                <a:srgbClr val="0F5F92"/>
              </a:prstShdw>
            </a:effectLst>
          </p:spPr>
          <p:txBody>
            <a:bodyPr lIns="34290" tIns="0" rIns="34290" bIns="0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Rectangle 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1647464" y="1866871"/>
              <a:ext cx="1169986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986" tIns="0" rIns="34986" bIns="0" anchor="ctr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71513">
                <a:spcAft>
                  <a:spcPct val="50000"/>
                </a:spcAft>
              </a:pPr>
              <a:r>
                <a:rPr lang="de-DE" altLang="en-US" sz="1200" b="1" dirty="0">
                  <a:solidFill>
                    <a:prstClr val="black"/>
                  </a:solidFill>
                </a:rPr>
                <a:t>Lab</a:t>
              </a:r>
            </a:p>
          </p:txBody>
        </p:sp>
        <p:sp>
          <p:nvSpPr>
            <p:cNvPr id="86" name="Freeform 12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7045977" y="2090027"/>
              <a:ext cx="1341430" cy="295032"/>
            </a:xfrm>
            <a:custGeom>
              <a:avLst/>
              <a:gdLst>
                <a:gd name="T0" fmla="*/ 0 w 1251"/>
                <a:gd name="T1" fmla="*/ 0 h 458"/>
                <a:gd name="T2" fmla="*/ 534 w 1251"/>
                <a:gd name="T3" fmla="*/ 0 h 458"/>
                <a:gd name="T4" fmla="*/ 571 w 1251"/>
                <a:gd name="T5" fmla="*/ 268 h 458"/>
                <a:gd name="T6" fmla="*/ 534 w 1251"/>
                <a:gd name="T7" fmla="*/ 535 h 458"/>
                <a:gd name="T8" fmla="*/ 0 w 1251"/>
                <a:gd name="T9" fmla="*/ 535 h 458"/>
                <a:gd name="T10" fmla="*/ 37 w 1251"/>
                <a:gd name="T11" fmla="*/ 268 h 458"/>
                <a:gd name="T12" fmla="*/ 0 w 1251"/>
                <a:gd name="T13" fmla="*/ 0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1"/>
                <a:gd name="T22" fmla="*/ 0 h 458"/>
                <a:gd name="T23" fmla="*/ 1251 w 1251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1" h="458">
                  <a:moveTo>
                    <a:pt x="0" y="0"/>
                  </a:moveTo>
                  <a:lnTo>
                    <a:pt x="1169" y="0"/>
                  </a:lnTo>
                  <a:lnTo>
                    <a:pt x="1251" y="229"/>
                  </a:lnTo>
                  <a:lnTo>
                    <a:pt x="1169" y="458"/>
                  </a:lnTo>
                  <a:lnTo>
                    <a:pt x="0" y="458"/>
                  </a:lnTo>
                  <a:lnTo>
                    <a:pt x="82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199FF4"/>
              </a:solidFill>
              <a:round/>
              <a:headEnd/>
              <a:tailEnd/>
            </a:ln>
            <a:effectLst>
              <a:prstShdw prst="shdw17" dist="17961" dir="2700000">
                <a:srgbClr val="0F5F92"/>
              </a:prstShdw>
            </a:effectLst>
          </p:spPr>
          <p:txBody>
            <a:bodyPr lIns="34290" tIns="0" rIns="34290" bIns="0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13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5688674" y="2090027"/>
              <a:ext cx="1341428" cy="295032"/>
            </a:xfrm>
            <a:custGeom>
              <a:avLst/>
              <a:gdLst>
                <a:gd name="T0" fmla="*/ 0 w 1251"/>
                <a:gd name="T1" fmla="*/ 0 h 458"/>
                <a:gd name="T2" fmla="*/ 534 w 1251"/>
                <a:gd name="T3" fmla="*/ 0 h 458"/>
                <a:gd name="T4" fmla="*/ 571 w 1251"/>
                <a:gd name="T5" fmla="*/ 268 h 458"/>
                <a:gd name="T6" fmla="*/ 534 w 1251"/>
                <a:gd name="T7" fmla="*/ 535 h 458"/>
                <a:gd name="T8" fmla="*/ 0 w 1251"/>
                <a:gd name="T9" fmla="*/ 535 h 458"/>
                <a:gd name="T10" fmla="*/ 37 w 1251"/>
                <a:gd name="T11" fmla="*/ 268 h 458"/>
                <a:gd name="T12" fmla="*/ 0 w 1251"/>
                <a:gd name="T13" fmla="*/ 0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1"/>
                <a:gd name="T22" fmla="*/ 0 h 458"/>
                <a:gd name="T23" fmla="*/ 1251 w 1251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1" h="458">
                  <a:moveTo>
                    <a:pt x="0" y="0"/>
                  </a:moveTo>
                  <a:lnTo>
                    <a:pt x="1169" y="0"/>
                  </a:lnTo>
                  <a:lnTo>
                    <a:pt x="1251" y="229"/>
                  </a:lnTo>
                  <a:lnTo>
                    <a:pt x="1169" y="458"/>
                  </a:lnTo>
                  <a:lnTo>
                    <a:pt x="0" y="458"/>
                  </a:lnTo>
                  <a:lnTo>
                    <a:pt x="82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199FF4"/>
              </a:solidFill>
              <a:round/>
              <a:headEnd/>
              <a:tailEnd/>
            </a:ln>
            <a:effectLst>
              <a:prstShdw prst="shdw17" dist="17961" dir="2700000">
                <a:srgbClr val="0F5F92"/>
              </a:prstShdw>
            </a:effectLst>
          </p:spPr>
          <p:txBody>
            <a:bodyPr lIns="34290" tIns="0" rIns="34290" bIns="0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5796136" y="1826892"/>
              <a:ext cx="1152129" cy="82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986" tIns="0" rIns="34986" bIns="0" anchor="ctr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71513"/>
              <a:r>
                <a:rPr lang="de-AT" altLang="en-US" sz="1200" b="1" dirty="0">
                  <a:solidFill>
                    <a:prstClr val="black"/>
                  </a:solidFill>
                </a:rPr>
                <a:t>Series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7092281" y="1898811"/>
              <a:ext cx="1368150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986" tIns="0" rIns="34986" bIns="0" anchor="ctr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71513"/>
              <a:r>
                <a:rPr lang="en-US" altLang="en-US" sz="1200" b="1" dirty="0">
                  <a:solidFill>
                    <a:prstClr val="black"/>
                  </a:solidFill>
                </a:rPr>
                <a:t>Application</a:t>
              </a:r>
            </a:p>
          </p:txBody>
        </p:sp>
      </p:grpSp>
      <p:grpSp>
        <p:nvGrpSpPr>
          <p:cNvPr id="90" name="Gruppieren 35"/>
          <p:cNvGrpSpPr>
            <a:grpSpLocks/>
          </p:cNvGrpSpPr>
          <p:nvPr/>
        </p:nvGrpSpPr>
        <p:grpSpPr bwMode="auto">
          <a:xfrm>
            <a:off x="3240000" y="1123950"/>
            <a:ext cx="5670000" cy="1175201"/>
            <a:chOff x="252487" y="3748011"/>
            <a:chExt cx="8135937" cy="737371"/>
          </a:xfrm>
        </p:grpSpPr>
        <p:sp>
          <p:nvSpPr>
            <p:cNvPr id="91" name="Freeform 8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4330774" y="3955374"/>
              <a:ext cx="1344612" cy="309112"/>
            </a:xfrm>
            <a:custGeom>
              <a:avLst/>
              <a:gdLst>
                <a:gd name="T0" fmla="*/ 0 w 1253"/>
                <a:gd name="T1" fmla="*/ 0 h 458"/>
                <a:gd name="T2" fmla="*/ 535 w 1253"/>
                <a:gd name="T3" fmla="*/ 0 h 458"/>
                <a:gd name="T4" fmla="*/ 573 w 1253"/>
                <a:gd name="T5" fmla="*/ 268 h 458"/>
                <a:gd name="T6" fmla="*/ 535 w 1253"/>
                <a:gd name="T7" fmla="*/ 535 h 458"/>
                <a:gd name="T8" fmla="*/ 0 w 1253"/>
                <a:gd name="T9" fmla="*/ 535 h 458"/>
                <a:gd name="T10" fmla="*/ 37 w 1253"/>
                <a:gd name="T11" fmla="*/ 268 h 458"/>
                <a:gd name="T12" fmla="*/ 0 w 1253"/>
                <a:gd name="T13" fmla="*/ 0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3"/>
                <a:gd name="T22" fmla="*/ 0 h 458"/>
                <a:gd name="T23" fmla="*/ 1253 w 1253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3" h="458">
                  <a:moveTo>
                    <a:pt x="0" y="0"/>
                  </a:moveTo>
                  <a:lnTo>
                    <a:pt x="1171" y="0"/>
                  </a:lnTo>
                  <a:lnTo>
                    <a:pt x="1253" y="229"/>
                  </a:lnTo>
                  <a:lnTo>
                    <a:pt x="1171" y="458"/>
                  </a:lnTo>
                  <a:lnTo>
                    <a:pt x="0" y="458"/>
                  </a:lnTo>
                  <a:lnTo>
                    <a:pt x="82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199FF4"/>
              </a:solidFill>
              <a:round/>
              <a:headEnd/>
              <a:tailEnd/>
            </a:ln>
            <a:effectLst>
              <a:prstShdw prst="shdw17" dist="17961" dir="2700000">
                <a:srgbClr val="0F5F92"/>
              </a:prstShdw>
            </a:effectLst>
          </p:spPr>
          <p:txBody>
            <a:bodyPr lIns="34290" tIns="0" rIns="34290" bIns="0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92" name="Gruppieren 34"/>
            <p:cNvGrpSpPr>
              <a:grpSpLocks/>
            </p:cNvGrpSpPr>
            <p:nvPr/>
          </p:nvGrpSpPr>
          <p:grpSpPr bwMode="auto">
            <a:xfrm>
              <a:off x="252487" y="3748011"/>
              <a:ext cx="8135937" cy="737371"/>
              <a:chOff x="252487" y="3748011"/>
              <a:chExt cx="8135937" cy="737371"/>
            </a:xfrm>
          </p:grpSpPr>
          <p:sp>
            <p:nvSpPr>
              <p:cNvPr id="93" name="Freeform 4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252487" y="3955376"/>
                <a:ext cx="1350963" cy="309112"/>
              </a:xfrm>
              <a:custGeom>
                <a:avLst/>
                <a:gdLst>
                  <a:gd name="T0" fmla="*/ 0 w 1247"/>
                  <a:gd name="T1" fmla="*/ 0 h 458"/>
                  <a:gd name="T2" fmla="*/ 543 w 1247"/>
                  <a:gd name="T3" fmla="*/ 0 h 458"/>
                  <a:gd name="T4" fmla="*/ 581 w 1247"/>
                  <a:gd name="T5" fmla="*/ 268 h 458"/>
                  <a:gd name="T6" fmla="*/ 543 w 1247"/>
                  <a:gd name="T7" fmla="*/ 535 h 458"/>
                  <a:gd name="T8" fmla="*/ 0 w 1247"/>
                  <a:gd name="T9" fmla="*/ 535 h 458"/>
                  <a:gd name="T10" fmla="*/ 0 w 1247"/>
                  <a:gd name="T11" fmla="*/ 268 h 458"/>
                  <a:gd name="T12" fmla="*/ 0 w 1247"/>
                  <a:gd name="T13" fmla="*/ 0 h 4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7"/>
                  <a:gd name="T22" fmla="*/ 0 h 458"/>
                  <a:gd name="T23" fmla="*/ 1247 w 1247"/>
                  <a:gd name="T24" fmla="*/ 458 h 4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7" h="458">
                    <a:moveTo>
                      <a:pt x="0" y="0"/>
                    </a:moveTo>
                    <a:lnTo>
                      <a:pt x="1165" y="0"/>
                    </a:lnTo>
                    <a:lnTo>
                      <a:pt x="1247" y="229"/>
                    </a:lnTo>
                    <a:lnTo>
                      <a:pt x="1165" y="458"/>
                    </a:lnTo>
                    <a:lnTo>
                      <a:pt x="0" y="458"/>
                    </a:lnTo>
                    <a:lnTo>
                      <a:pt x="0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199FF4"/>
                </a:solidFill>
                <a:round/>
                <a:headEnd/>
                <a:tailEnd/>
              </a:ln>
              <a:effectLst>
                <a:prstShdw prst="shdw17" dist="17961" dir="2700000">
                  <a:srgbClr val="0F5F92"/>
                </a:prstShdw>
              </a:effectLst>
            </p:spPr>
            <p:txBody>
              <a:bodyPr lIns="34290" tIns="0" rIns="34290" bIns="0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Rectangle 5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305005" y="3787316"/>
                <a:ext cx="1257299" cy="677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4986" tIns="0" rIns="34986" bIns="0" anchor="ctr"/>
              <a:lstStyle>
                <a:lvl1pPr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671513">
                  <a:spcAft>
                    <a:spcPct val="50000"/>
                  </a:spcAft>
                </a:pPr>
                <a:endParaRPr lang="en-US" altLang="en-US" sz="1050" b="1" dirty="0">
                  <a:solidFill>
                    <a:prstClr val="black"/>
                  </a:solidFill>
                </a:endParaRPr>
              </a:p>
              <a:p>
                <a:pPr algn="ctr" defTabSz="671513">
                  <a:spcAft>
                    <a:spcPct val="50000"/>
                  </a:spcAft>
                </a:pPr>
                <a:r>
                  <a:rPr lang="en-US" altLang="en-US" sz="1200" b="1" dirty="0">
                    <a:solidFill>
                      <a:prstClr val="black"/>
                    </a:solidFill>
                  </a:rPr>
                  <a:t>Raw Materials</a:t>
                </a:r>
              </a:p>
              <a:p>
                <a:pPr algn="ctr" defTabSz="671513">
                  <a:spcAft>
                    <a:spcPct val="50000"/>
                  </a:spcAft>
                </a:pPr>
                <a:endParaRPr lang="en-US" alt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6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2973461" y="3955376"/>
                <a:ext cx="1341438" cy="309112"/>
              </a:xfrm>
              <a:custGeom>
                <a:avLst/>
                <a:gdLst>
                  <a:gd name="T0" fmla="*/ 0 w 1251"/>
                  <a:gd name="T1" fmla="*/ 0 h 458"/>
                  <a:gd name="T2" fmla="*/ 534 w 1251"/>
                  <a:gd name="T3" fmla="*/ 0 h 458"/>
                  <a:gd name="T4" fmla="*/ 571 w 1251"/>
                  <a:gd name="T5" fmla="*/ 268 h 458"/>
                  <a:gd name="T6" fmla="*/ 534 w 1251"/>
                  <a:gd name="T7" fmla="*/ 535 h 458"/>
                  <a:gd name="T8" fmla="*/ 0 w 1251"/>
                  <a:gd name="T9" fmla="*/ 535 h 458"/>
                  <a:gd name="T10" fmla="*/ 37 w 1251"/>
                  <a:gd name="T11" fmla="*/ 268 h 458"/>
                  <a:gd name="T12" fmla="*/ 0 w 1251"/>
                  <a:gd name="T13" fmla="*/ 0 h 4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1"/>
                  <a:gd name="T22" fmla="*/ 0 h 458"/>
                  <a:gd name="T23" fmla="*/ 1251 w 1251"/>
                  <a:gd name="T24" fmla="*/ 458 h 4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1" h="458">
                    <a:moveTo>
                      <a:pt x="0" y="0"/>
                    </a:moveTo>
                    <a:lnTo>
                      <a:pt x="1169" y="0"/>
                    </a:lnTo>
                    <a:lnTo>
                      <a:pt x="1251" y="229"/>
                    </a:lnTo>
                    <a:lnTo>
                      <a:pt x="1169" y="458"/>
                    </a:lnTo>
                    <a:lnTo>
                      <a:pt x="0" y="458"/>
                    </a:lnTo>
                    <a:lnTo>
                      <a:pt x="82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rgbClr val="199FF4"/>
                </a:solidFill>
                <a:round/>
                <a:headEnd/>
                <a:tailEnd/>
              </a:ln>
              <a:effectLst>
                <a:prstShdw prst="shdw17" dist="17961" dir="2700000">
                  <a:srgbClr val="0F5F92"/>
                </a:prstShdw>
              </a:effectLst>
            </p:spPr>
            <p:txBody>
              <a:bodyPr lIns="34290" tIns="0" rIns="34290" bIns="0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Rectangle 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3173059" y="3748011"/>
                <a:ext cx="958850" cy="677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4986" tIns="0" rIns="34986" bIns="0" anchor="ctr"/>
              <a:lstStyle>
                <a:lvl1pPr marL="1778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133350" defTabSz="671513">
                  <a:spcAft>
                    <a:spcPct val="50000"/>
                  </a:spcAft>
                </a:pPr>
                <a:r>
                  <a:rPr lang="en-US" altLang="en-US" sz="1200" b="1" dirty="0">
                    <a:solidFill>
                      <a:prstClr val="black"/>
                    </a:solidFill>
                  </a:rPr>
                  <a:t>Cell</a:t>
                </a:r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4546277" y="3751957"/>
                <a:ext cx="1038225" cy="677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4986" tIns="0" rIns="34986" bIns="0" anchor="ctr"/>
              <a:lstStyle>
                <a:lvl1pPr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671513"/>
                <a:r>
                  <a:rPr lang="en-US" altLang="en-US" sz="1200" b="1" dirty="0">
                    <a:solidFill>
                      <a:prstClr val="black"/>
                    </a:solidFill>
                  </a:rPr>
                  <a:t>Battery</a:t>
                </a:r>
              </a:p>
            </p:txBody>
          </p:sp>
          <p:sp>
            <p:nvSpPr>
              <p:cNvPr id="98" name="Freeform 10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1617737" y="3955377"/>
                <a:ext cx="1341438" cy="309112"/>
              </a:xfrm>
              <a:custGeom>
                <a:avLst/>
                <a:gdLst>
                  <a:gd name="T0" fmla="*/ 0 w 1251"/>
                  <a:gd name="T1" fmla="*/ 0 h 458"/>
                  <a:gd name="T2" fmla="*/ 534 w 1251"/>
                  <a:gd name="T3" fmla="*/ 0 h 458"/>
                  <a:gd name="T4" fmla="*/ 571 w 1251"/>
                  <a:gd name="T5" fmla="*/ 268 h 458"/>
                  <a:gd name="T6" fmla="*/ 534 w 1251"/>
                  <a:gd name="T7" fmla="*/ 535 h 458"/>
                  <a:gd name="T8" fmla="*/ 0 w 1251"/>
                  <a:gd name="T9" fmla="*/ 535 h 458"/>
                  <a:gd name="T10" fmla="*/ 37 w 1251"/>
                  <a:gd name="T11" fmla="*/ 268 h 458"/>
                  <a:gd name="T12" fmla="*/ 0 w 1251"/>
                  <a:gd name="T13" fmla="*/ 0 h 4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1"/>
                  <a:gd name="T22" fmla="*/ 0 h 458"/>
                  <a:gd name="T23" fmla="*/ 1251 w 1251"/>
                  <a:gd name="T24" fmla="*/ 458 h 4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1" h="458">
                    <a:moveTo>
                      <a:pt x="0" y="0"/>
                    </a:moveTo>
                    <a:lnTo>
                      <a:pt x="1169" y="0"/>
                    </a:lnTo>
                    <a:lnTo>
                      <a:pt x="1251" y="229"/>
                    </a:lnTo>
                    <a:lnTo>
                      <a:pt x="1169" y="458"/>
                    </a:lnTo>
                    <a:lnTo>
                      <a:pt x="0" y="458"/>
                    </a:lnTo>
                    <a:lnTo>
                      <a:pt x="82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199FF4"/>
                </a:solidFill>
                <a:round/>
                <a:headEnd/>
                <a:tailEnd/>
              </a:ln>
              <a:effectLst>
                <a:prstShdw prst="shdw17" dist="17961" dir="2700000">
                  <a:srgbClr val="0F5F92"/>
                </a:prstShdw>
              </a:effectLst>
            </p:spPr>
            <p:txBody>
              <a:bodyPr lIns="34290" tIns="0" rIns="34290" bIns="0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1746324" y="3751957"/>
                <a:ext cx="1169987" cy="733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4986" tIns="0" rIns="34986" bIns="0" anchor="ctr"/>
              <a:lstStyle>
                <a:lvl1pPr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671513">
                  <a:spcAft>
                    <a:spcPct val="50000"/>
                  </a:spcAft>
                </a:pPr>
                <a:r>
                  <a:rPr lang="en-US" altLang="en-US" sz="1200" b="1" dirty="0">
                    <a:solidFill>
                      <a:prstClr val="black"/>
                    </a:solidFill>
                  </a:rPr>
                  <a:t>Com- </a:t>
                </a:r>
                <a:r>
                  <a:rPr lang="en-US" altLang="en-US" sz="1200" b="1" dirty="0" err="1">
                    <a:solidFill>
                      <a:prstClr val="black"/>
                    </a:solidFill>
                  </a:rPr>
                  <a:t>ponents</a:t>
                </a:r>
                <a:endParaRPr lang="en-US" alt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12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7046986" y="3955378"/>
                <a:ext cx="1341438" cy="309112"/>
              </a:xfrm>
              <a:custGeom>
                <a:avLst/>
                <a:gdLst>
                  <a:gd name="T0" fmla="*/ 0 w 1251"/>
                  <a:gd name="T1" fmla="*/ 0 h 458"/>
                  <a:gd name="T2" fmla="*/ 534 w 1251"/>
                  <a:gd name="T3" fmla="*/ 0 h 458"/>
                  <a:gd name="T4" fmla="*/ 571 w 1251"/>
                  <a:gd name="T5" fmla="*/ 268 h 458"/>
                  <a:gd name="T6" fmla="*/ 534 w 1251"/>
                  <a:gd name="T7" fmla="*/ 535 h 458"/>
                  <a:gd name="T8" fmla="*/ 0 w 1251"/>
                  <a:gd name="T9" fmla="*/ 535 h 458"/>
                  <a:gd name="T10" fmla="*/ 37 w 1251"/>
                  <a:gd name="T11" fmla="*/ 268 h 458"/>
                  <a:gd name="T12" fmla="*/ 0 w 1251"/>
                  <a:gd name="T13" fmla="*/ 0 h 4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1"/>
                  <a:gd name="T22" fmla="*/ 0 h 458"/>
                  <a:gd name="T23" fmla="*/ 1251 w 1251"/>
                  <a:gd name="T24" fmla="*/ 458 h 4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1" h="458">
                    <a:moveTo>
                      <a:pt x="0" y="0"/>
                    </a:moveTo>
                    <a:lnTo>
                      <a:pt x="1169" y="0"/>
                    </a:lnTo>
                    <a:lnTo>
                      <a:pt x="1251" y="229"/>
                    </a:lnTo>
                    <a:lnTo>
                      <a:pt x="1169" y="458"/>
                    </a:lnTo>
                    <a:lnTo>
                      <a:pt x="0" y="458"/>
                    </a:lnTo>
                    <a:lnTo>
                      <a:pt x="82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rgbClr val="199FF4"/>
                </a:solidFill>
                <a:round/>
                <a:headEnd/>
                <a:tailEnd/>
              </a:ln>
              <a:effectLst>
                <a:prstShdw prst="shdw17" dist="17961" dir="2700000">
                  <a:srgbClr val="0F5F92"/>
                </a:prstShdw>
              </a:effectLst>
            </p:spPr>
            <p:txBody>
              <a:bodyPr lIns="34290" tIns="0" rIns="34290" bIns="0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Freeform 13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5689675" y="3955381"/>
                <a:ext cx="1341437" cy="309112"/>
              </a:xfrm>
              <a:custGeom>
                <a:avLst/>
                <a:gdLst>
                  <a:gd name="T0" fmla="*/ 0 w 1251"/>
                  <a:gd name="T1" fmla="*/ 0 h 458"/>
                  <a:gd name="T2" fmla="*/ 534 w 1251"/>
                  <a:gd name="T3" fmla="*/ 0 h 458"/>
                  <a:gd name="T4" fmla="*/ 571 w 1251"/>
                  <a:gd name="T5" fmla="*/ 268 h 458"/>
                  <a:gd name="T6" fmla="*/ 534 w 1251"/>
                  <a:gd name="T7" fmla="*/ 535 h 458"/>
                  <a:gd name="T8" fmla="*/ 0 w 1251"/>
                  <a:gd name="T9" fmla="*/ 535 h 458"/>
                  <a:gd name="T10" fmla="*/ 37 w 1251"/>
                  <a:gd name="T11" fmla="*/ 268 h 458"/>
                  <a:gd name="T12" fmla="*/ 0 w 1251"/>
                  <a:gd name="T13" fmla="*/ 0 h 4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1"/>
                  <a:gd name="T22" fmla="*/ 0 h 458"/>
                  <a:gd name="T23" fmla="*/ 1251 w 1251"/>
                  <a:gd name="T24" fmla="*/ 458 h 4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1" h="458">
                    <a:moveTo>
                      <a:pt x="0" y="0"/>
                    </a:moveTo>
                    <a:lnTo>
                      <a:pt x="1169" y="0"/>
                    </a:lnTo>
                    <a:lnTo>
                      <a:pt x="1251" y="229"/>
                    </a:lnTo>
                    <a:lnTo>
                      <a:pt x="1169" y="458"/>
                    </a:lnTo>
                    <a:lnTo>
                      <a:pt x="0" y="458"/>
                    </a:lnTo>
                    <a:lnTo>
                      <a:pt x="82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199FF4"/>
                </a:solidFill>
                <a:round/>
                <a:headEnd/>
                <a:tailEnd/>
              </a:ln>
              <a:effectLst>
                <a:prstShdw prst="shdw17" dist="17961" dir="2700000">
                  <a:srgbClr val="0F5F92"/>
                </a:prstShdw>
              </a:effectLst>
            </p:spPr>
            <p:txBody>
              <a:bodyPr lIns="34290" tIns="0" rIns="34290" bIns="0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5990690" y="3787316"/>
                <a:ext cx="828675" cy="677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4986" tIns="0" rIns="34986" bIns="0" anchor="ctr"/>
              <a:lstStyle>
                <a:lvl1pPr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71513"/>
                <a:r>
                  <a:rPr lang="en-US" altLang="en-US" sz="1200" b="1" dirty="0">
                    <a:solidFill>
                      <a:prstClr val="black"/>
                    </a:solidFill>
                  </a:rPr>
                  <a:t>Power</a:t>
                </a:r>
              </a:p>
              <a:p>
                <a:pPr defTabSz="671513"/>
                <a:r>
                  <a:rPr lang="en-US" altLang="en-US" sz="1200" b="1" dirty="0">
                    <a:solidFill>
                      <a:prstClr val="black"/>
                    </a:solidFill>
                  </a:rPr>
                  <a:t>Train</a:t>
                </a: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7235899" y="3787316"/>
                <a:ext cx="1044575" cy="677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4986" tIns="0" rIns="34986" bIns="0" anchor="ctr"/>
              <a:lstStyle>
                <a:lvl1pPr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71513"/>
                <a:r>
                  <a:rPr lang="en-US" altLang="en-US" sz="1200" b="1" dirty="0">
                    <a:solidFill>
                      <a:prstClr val="black"/>
                    </a:solidFill>
                  </a:rPr>
                  <a:t>Electro-</a:t>
                </a:r>
              </a:p>
              <a:p>
                <a:pPr defTabSz="671513"/>
                <a:r>
                  <a:rPr lang="en-US" altLang="en-US" sz="1200" b="1" dirty="0">
                    <a:solidFill>
                      <a:prstClr val="black"/>
                    </a:solidFill>
                  </a:rPr>
                  <a:t>mobility</a:t>
                </a:r>
              </a:p>
            </p:txBody>
          </p:sp>
        </p:grpSp>
      </p:grpSp>
      <p:sp>
        <p:nvSpPr>
          <p:cNvPr id="104" name="Textfeld 31"/>
          <p:cNvSpPr txBox="1">
            <a:spLocks noChangeArrowheads="1"/>
          </p:cNvSpPr>
          <p:nvPr/>
        </p:nvSpPr>
        <p:spPr bwMode="auto">
          <a:xfrm>
            <a:off x="3159000" y="1052468"/>
            <a:ext cx="376256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/>
            <a:r>
              <a:rPr lang="en-US" alt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along supply/knowledge chain</a:t>
            </a:r>
          </a:p>
        </p:txBody>
      </p:sp>
      <p:sp>
        <p:nvSpPr>
          <p:cNvPr id="105" name="Textfeld 32"/>
          <p:cNvSpPr txBox="1">
            <a:spLocks noChangeArrowheads="1"/>
          </p:cNvSpPr>
          <p:nvPr/>
        </p:nvSpPr>
        <p:spPr bwMode="auto">
          <a:xfrm>
            <a:off x="3187520" y="3563503"/>
            <a:ext cx="5956480" cy="111569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14313" indent="-214313" defTabSz="685800" eaLnBrk="1" hangingPunct="1">
              <a:spcAft>
                <a:spcPts val="45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Academia, industry, government: Communication, interaction and cooperation</a:t>
            </a:r>
          </a:p>
          <a:p>
            <a:pPr marL="214313" indent="-214313" defTabSz="685800" eaLnBrk="1" hangingPunct="1">
              <a:spcAft>
                <a:spcPts val="45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Taking role in specific chain steps; Role depends on maturity stage</a:t>
            </a:r>
          </a:p>
          <a:p>
            <a:pPr marL="214313" indent="-214313" defTabSz="685800" eaLnBrk="1" hangingPunct="1">
              <a:spcAft>
                <a:spcPts val="45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Cooperation along the supply chain, not only with neighboring chain segments</a:t>
            </a:r>
          </a:p>
          <a:p>
            <a:pPr marL="214313" indent="-214313" defTabSz="685800" eaLnBrk="1" hangingPunct="1">
              <a:spcAft>
                <a:spcPts val="45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Comparison of competing technologies: Same maturity stage, same application</a:t>
            </a:r>
          </a:p>
        </p:txBody>
      </p:sp>
      <p:sp>
        <p:nvSpPr>
          <p:cNvPr id="106" name="Textfeld 33"/>
          <p:cNvSpPr txBox="1">
            <a:spLocks noChangeArrowheads="1"/>
          </p:cNvSpPr>
          <p:nvPr/>
        </p:nvSpPr>
        <p:spPr bwMode="auto">
          <a:xfrm>
            <a:off x="3159000" y="2271668"/>
            <a:ext cx="391645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/>
            <a:r>
              <a:rPr lang="en-US" alt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along technology maturity chain</a:t>
            </a:r>
          </a:p>
        </p:txBody>
      </p:sp>
      <p:pic>
        <p:nvPicPr>
          <p:cNvPr id="107" name="Picture 4" descr="O:\Öffentlichkeitsarbeit\Kartenmaterial\Batterieforschung\Standorte_Batterieforschung_Deutschland_15_02_11.jpg"/>
          <p:cNvPicPr>
            <a:picLocks noChangeAspect="1" noChangeArrowheads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9"/>
          <a:stretch/>
        </p:blipFill>
        <p:spPr bwMode="auto">
          <a:xfrm>
            <a:off x="325514" y="1714695"/>
            <a:ext cx="2853929" cy="309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Titel 1"/>
          <p:cNvSpPr txBox="1">
            <a:spLocks/>
          </p:cNvSpPr>
          <p:nvPr/>
        </p:nvSpPr>
        <p:spPr bwMode="auto">
          <a:xfrm>
            <a:off x="757169" y="1279915"/>
            <a:ext cx="2452958" cy="415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de-DE"/>
            </a:defPPr>
            <a:lvl1pPr>
              <a:lnSpc>
                <a:spcPts val="3200"/>
              </a:lnSpc>
              <a:defRPr sz="2800">
                <a:latin typeface="BundesSerif Office Regular"/>
                <a:cs typeface="BundesSerif Office Regular"/>
              </a:defRPr>
            </a:lvl1pPr>
          </a:lstStyle>
          <a:p>
            <a:pPr algn="ctr" defTabSz="685800">
              <a:lnSpc>
                <a:spcPct val="100000"/>
              </a:lnSpc>
            </a:pPr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Landscape of </a:t>
            </a:r>
            <a:b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for Energy Storage</a:t>
            </a:r>
          </a:p>
        </p:txBody>
      </p:sp>
      <p:sp>
        <p:nvSpPr>
          <p:cNvPr id="109" name="Ellipse 2"/>
          <p:cNvSpPr>
            <a:spLocks noChangeArrowheads="1"/>
          </p:cNvSpPr>
          <p:nvPr/>
        </p:nvSpPr>
        <p:spPr bwMode="auto">
          <a:xfrm rot="2357253">
            <a:off x="528972" y="2415531"/>
            <a:ext cx="539353" cy="809625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685800"/>
            <a:endParaRPr lang="de-DE" altLang="de-DE" sz="1800">
              <a:solidFill>
                <a:srgbClr val="000000"/>
              </a:solidFill>
              <a:latin typeface="BundesSans Office Bold" panose="020B0002030500000203" pitchFamily="34" charset="0"/>
            </a:endParaRPr>
          </a:p>
        </p:txBody>
      </p:sp>
      <p:sp>
        <p:nvSpPr>
          <p:cNvPr id="110" name="Ellipse 37"/>
          <p:cNvSpPr>
            <a:spLocks noChangeArrowheads="1"/>
          </p:cNvSpPr>
          <p:nvPr/>
        </p:nvSpPr>
        <p:spPr bwMode="auto">
          <a:xfrm rot="6368465">
            <a:off x="1113817" y="3367107"/>
            <a:ext cx="540544" cy="809625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685800"/>
            <a:endParaRPr lang="de-DE" altLang="de-DE" sz="1800">
              <a:solidFill>
                <a:srgbClr val="000000"/>
              </a:solidFill>
              <a:latin typeface="BundesSans Office Bold" panose="020B0002030500000203" pitchFamily="34" charset="0"/>
            </a:endParaRPr>
          </a:p>
        </p:txBody>
      </p:sp>
      <p:sp>
        <p:nvSpPr>
          <p:cNvPr id="111" name="Ellipse 38"/>
          <p:cNvSpPr>
            <a:spLocks noChangeArrowheads="1"/>
          </p:cNvSpPr>
          <p:nvPr/>
        </p:nvSpPr>
        <p:spPr bwMode="auto">
          <a:xfrm rot="6368465">
            <a:off x="2353837" y="2686591"/>
            <a:ext cx="420290" cy="316706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685800"/>
            <a:endParaRPr lang="de-DE" altLang="de-DE" sz="1800">
              <a:solidFill>
                <a:srgbClr val="000000"/>
              </a:solidFill>
              <a:latin typeface="BundesSans Office Bold" panose="020B0002030500000203" pitchFamily="34" charset="0"/>
            </a:endParaRPr>
          </a:p>
        </p:txBody>
      </p:sp>
      <p:sp>
        <p:nvSpPr>
          <p:cNvPr id="112" name="Ellipse 39"/>
          <p:cNvSpPr>
            <a:spLocks noChangeArrowheads="1"/>
          </p:cNvSpPr>
          <p:nvPr/>
        </p:nvSpPr>
        <p:spPr bwMode="auto">
          <a:xfrm rot="6368465">
            <a:off x="1766660" y="3876098"/>
            <a:ext cx="420291" cy="431006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685800"/>
            <a:endParaRPr lang="de-DE" altLang="de-DE" sz="1800">
              <a:solidFill>
                <a:srgbClr val="000000"/>
              </a:solidFill>
              <a:latin typeface="BundesSans Office Bold" panose="020B0002030500000203" pitchFamily="34" charset="0"/>
            </a:endParaRPr>
          </a:p>
        </p:txBody>
      </p:sp>
      <p:sp>
        <p:nvSpPr>
          <p:cNvPr id="113" name="Textfeld 40"/>
          <p:cNvSpPr txBox="1"/>
          <p:nvPr/>
        </p:nvSpPr>
        <p:spPr>
          <a:xfrm>
            <a:off x="621740" y="4726929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Excellent Battery Clusters.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“Scientific Hot Spots” </a:t>
            </a:r>
          </a:p>
        </p:txBody>
      </p:sp>
      <p:sp>
        <p:nvSpPr>
          <p:cNvPr id="114" name="Textfeld 1"/>
          <p:cNvSpPr txBox="1"/>
          <p:nvPr/>
        </p:nvSpPr>
        <p:spPr>
          <a:xfrm>
            <a:off x="0" y="1595520"/>
            <a:ext cx="1013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Franklin Gothic Heavy" panose="020B0903020102020204" pitchFamily="34" charset="0"/>
                <a:sym typeface="Symbol" panose="05050102010706020507" pitchFamily="18" charset="2"/>
              </a:rPr>
              <a:t>■</a:t>
            </a:r>
            <a:r>
              <a:rPr lang="en-US" sz="1200" dirty="0">
                <a:latin typeface="Franklin Gothic Heavy" panose="020B0903020102020204" pitchFamily="34" charset="0"/>
                <a:sym typeface="Symbol" panose="05050102010706020507" pitchFamily="18" charset="2"/>
              </a:rPr>
              <a:t> </a:t>
            </a:r>
            <a:r>
              <a:rPr lang="en-US" sz="1200" dirty="0"/>
              <a:t>Academia</a:t>
            </a:r>
          </a:p>
          <a:p>
            <a:r>
              <a:rPr lang="en-US" sz="1200" dirty="0">
                <a:solidFill>
                  <a:srgbClr val="FF3300"/>
                </a:solidFill>
                <a:sym typeface="Symbol" panose="05050102010706020507" pitchFamily="18" charset="2"/>
              </a:rPr>
              <a:t></a:t>
            </a:r>
            <a:r>
              <a:rPr lang="en-US" sz="1200" dirty="0">
                <a:sym typeface="Symbol" panose="05050102010706020507" pitchFamily="18" charset="2"/>
              </a:rPr>
              <a:t> </a:t>
            </a:r>
            <a:r>
              <a:rPr lang="en-US" sz="1200" dirty="0"/>
              <a:t>Industry</a:t>
            </a:r>
          </a:p>
          <a:p>
            <a:r>
              <a:rPr lang="en-US" sz="1200" dirty="0">
                <a:solidFill>
                  <a:srgbClr val="0066CC"/>
                </a:solidFill>
                <a:latin typeface="Franklin Gothic Heavy" panose="020B0903020102020204" pitchFamily="34" charset="0"/>
                <a:sym typeface="Symbol" panose="05050102010706020507" pitchFamily="18" charset="2"/>
              </a:rPr>
              <a:t>■</a:t>
            </a:r>
            <a:r>
              <a:rPr lang="en-US" sz="1200" dirty="0">
                <a:latin typeface="Franklin Gothic Heavy" panose="020B0903020102020204" pitchFamily="34" charset="0"/>
                <a:sym typeface="Symbol" panose="05050102010706020507" pitchFamily="18" charset="2"/>
              </a:rPr>
              <a:t> </a:t>
            </a:r>
            <a:r>
              <a:rPr lang="en-US" sz="1200" dirty="0"/>
              <a:t>Project </a:t>
            </a:r>
            <a:br>
              <a:rPr lang="en-US" sz="1200" dirty="0"/>
            </a:br>
            <a:r>
              <a:rPr lang="en-US" sz="1200" dirty="0"/>
              <a:t>management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67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581150"/>
            <a:ext cx="721429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  <a:defRPr/>
            </a:pPr>
            <a:r>
              <a:rPr lang="en-US" sz="2100" b="1" dirty="0">
                <a:solidFill>
                  <a:prstClr val="black"/>
                </a:solidFill>
                <a:ea typeface="+mj-ea"/>
                <a:cs typeface="+mj-cs"/>
              </a:rPr>
              <a:t>The need to break the Basic–Applied Dichotomy</a:t>
            </a:r>
          </a:p>
          <a:p>
            <a:pPr marL="342900" lvl="0" indent="-342900">
              <a:buFont typeface="Wingdings" panose="05000000000000000000" pitchFamily="2" charset="2"/>
              <a:buChar char="v"/>
              <a:defRPr/>
            </a:pPr>
            <a:endParaRPr lang="en-US" sz="21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342900" lvl="0" indent="-342900">
              <a:buFont typeface="Wingdings" panose="05000000000000000000" pitchFamily="2" charset="2"/>
              <a:buChar char="v"/>
              <a:defRPr/>
            </a:pPr>
            <a:r>
              <a:rPr lang="en-US" sz="2100" b="1" dirty="0">
                <a:solidFill>
                  <a:prstClr val="black"/>
                </a:solidFill>
                <a:ea typeface="+mj-ea"/>
                <a:cs typeface="+mj-cs"/>
              </a:rPr>
              <a:t>The necessity for policies to support the entire innovation chain across valleys of death</a:t>
            </a:r>
          </a:p>
          <a:p>
            <a:pPr marL="342900" lvl="0" indent="-342900">
              <a:buFont typeface="Wingdings" panose="05000000000000000000" pitchFamily="2" charset="2"/>
              <a:buChar char="v"/>
              <a:defRPr/>
            </a:pPr>
            <a:endParaRPr lang="en-US" sz="21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342900" lvl="0" indent="-342900">
              <a:buFont typeface="Wingdings" panose="05000000000000000000" pitchFamily="2" charset="2"/>
              <a:buChar char="v"/>
              <a:defRPr/>
            </a:pPr>
            <a:r>
              <a:rPr lang="en-US" sz="2100" b="1" dirty="0">
                <a:solidFill>
                  <a:prstClr val="black"/>
                </a:solidFill>
                <a:ea typeface="+mj-ea"/>
                <a:cs typeface="+mj-cs"/>
              </a:rPr>
              <a:t>Materials Science must be closely coupled with device physics and engineering in order to attain its full potential </a:t>
            </a:r>
            <a:endParaRPr lang="en-US" baseline="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3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895350"/>
            <a:ext cx="721429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/>
              <a:t>Will economic incentives alone drive deployment of solar and wind electricity, or are policy incentives required? </a:t>
            </a:r>
            <a:r>
              <a:rPr lang="en-US" sz="3200" dirty="0"/>
              <a:t/>
            </a:r>
            <a:br>
              <a:rPr lang="en-US" sz="3200" dirty="0"/>
            </a:b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Economic incentives alone will work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Policy will play the dominant role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Economics and policy will both play important roles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www.mrs.org/vote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7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895350"/>
            <a:ext cx="721429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tariffs, like those imposed on solar panels by the Trump Administration, work to support greater penetration of renewables?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know	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www.mrs.org/vote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3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103" y="1010275"/>
            <a:ext cx="721429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type of organization will play the largest role in developing the materials technologies for renewable energy?</a:t>
            </a:r>
          </a:p>
          <a:p>
            <a:endParaRPr lang="en-US" sz="3200" b="1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Universities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Industry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Government-funded labs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Partnerships involving all three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noProof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www.mrs.org/vote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895350"/>
            <a:ext cx="7848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education and training will best enable next-generation scientists to create and deploy renewable technologies?</a:t>
            </a:r>
          </a:p>
          <a:p>
            <a:endParaRPr lang="en-US" sz="3200" b="1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Current university curricula do a good job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More industry internships/coops are needed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More training in economics and policy is needed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More cross-training in other scientific disciplines is needed</a:t>
            </a:r>
            <a:endParaRPr kumimoji="0" lang="en-US" sz="20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noProof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www.mrs.org/vote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4912" y="205085"/>
            <a:ext cx="5899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44" y="1047750"/>
            <a:ext cx="972921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33600" y="2260456"/>
            <a:ext cx="15690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Cullen</a:t>
            </a:r>
          </a:p>
          <a:p>
            <a:pPr algn="ctr"/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Cambridge, UK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4168902"/>
            <a:ext cx="16452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Schoenung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Irvine, USA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4" t="5460" r="16979"/>
          <a:stretch/>
        </p:blipFill>
        <p:spPr>
          <a:xfrm>
            <a:off x="1408102" y="2959065"/>
            <a:ext cx="973974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60763" y="4175217"/>
            <a:ext cx="2092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Ashley White</a:t>
            </a:r>
          </a:p>
          <a:p>
            <a:pPr algn="ctr"/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Berkeley Lab, USA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0163" y="2255237"/>
            <a:ext cx="2092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Green</a:t>
            </a:r>
          </a:p>
          <a:p>
            <a:pPr algn="ctr"/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NIST, USA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0363" y="2263847"/>
            <a:ext cx="2092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Ku</a:t>
            </a:r>
          </a:p>
          <a:p>
            <a:pPr algn="ctr"/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NICE, USA/China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179" y="2259210"/>
            <a:ext cx="2092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Ivana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Aguiar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Univ. Rep., Uruguay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5985" y="4180436"/>
            <a:ext cx="19022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Margeaux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Wallace</a:t>
            </a:r>
          </a:p>
          <a:p>
            <a:pPr algn="ctr"/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Global Res., USA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97447" y="1585620"/>
            <a:ext cx="238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Libby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Kupp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 Chair</a:t>
            </a:r>
          </a:p>
          <a:p>
            <a:pPr algn="ctr"/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 State, USA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6"/>
                    </a14:imgEffect>
                    <a14:imgEffect>
                      <a14:saturation sat="116000"/>
                    </a14:imgEffect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2" t="6368" r="4722"/>
          <a:stretch/>
        </p:blipFill>
        <p:spPr>
          <a:xfrm>
            <a:off x="5623496" y="1047750"/>
            <a:ext cx="986173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017"/>
          <a:stretch/>
        </p:blipFill>
        <p:spPr>
          <a:xfrm>
            <a:off x="5044945" y="2983067"/>
            <a:ext cx="975826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 t="9999" r="25513" b="27345"/>
          <a:stretch/>
        </p:blipFill>
        <p:spPr>
          <a:xfrm>
            <a:off x="7592859" y="2458431"/>
            <a:ext cx="1002501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180890" y="3692664"/>
            <a:ext cx="18218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A. Souza</a:t>
            </a:r>
          </a:p>
          <a:p>
            <a:pPr algn="ctr"/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Manager, </a:t>
            </a:r>
            <a:b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Edu. &amp; Outreach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r="4110" b="6807"/>
          <a:stretch/>
        </p:blipFill>
        <p:spPr>
          <a:xfrm>
            <a:off x="4022610" y="1047750"/>
            <a:ext cx="956240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5" r="13667" b="9394"/>
          <a:stretch/>
        </p:blipFill>
        <p:spPr>
          <a:xfrm>
            <a:off x="762000" y="1047750"/>
            <a:ext cx="998399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8345"/>
          <a:stretch/>
        </p:blipFill>
        <p:spPr>
          <a:xfrm>
            <a:off x="3230847" y="2952750"/>
            <a:ext cx="965327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21" name="Straight Connector 20"/>
          <p:cNvCxnSpPr/>
          <p:nvPr/>
        </p:nvCxnSpPr>
        <p:spPr>
          <a:xfrm>
            <a:off x="7086600" y="221742"/>
            <a:ext cx="0" cy="46636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21" y="239135"/>
            <a:ext cx="5342190" cy="56762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848600" y="57150"/>
            <a:ext cx="1256211" cy="935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4074" r="3237"/>
          <a:stretch/>
        </p:blipFill>
        <p:spPr>
          <a:xfrm>
            <a:off x="7557953" y="350418"/>
            <a:ext cx="975594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16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666750"/>
            <a:ext cx="721429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Which sustainable technology do you believe will have the greatest impact by 2050?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Nuclear power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Geothermal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Hydrothermal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Biomass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www.mrs.org/vote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19150"/>
            <a:ext cx="640080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" lvl="0" indent="-194310" algn="ctr">
              <a:spcAft>
                <a:spcPts val="1800"/>
              </a:spcAft>
              <a:defRPr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How would you describe this panel session?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Great, I learned a lot</a:t>
            </a: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Inspiring</a:t>
            </a: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Interesting</a:t>
            </a: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Somewhat useful</a:t>
            </a: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Not useful</a:t>
            </a:r>
          </a:p>
          <a:p>
            <a:pPr>
              <a:defRPr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www.mrs.org/vote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Font typeface="Arial" charset="0"/>
              <a:buChar char="•"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Font typeface="Arial" charset="0"/>
              <a:buChar char="•"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Font typeface="Arial" charset="0"/>
              <a:buChar char="•"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194310" lvl="0" indent="-194310" algn="ctr">
              <a:spcAft>
                <a:spcPts val="1800"/>
              </a:spcAft>
              <a:defRPr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74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8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4510278"/>
            <a:ext cx="3066282" cy="271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4510278"/>
            <a:ext cx="3066282" cy="271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94" y="15062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Thank you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your participation!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169895"/>
            <a:ext cx="2286000" cy="589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101066"/>
            <a:ext cx="1757369" cy="72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66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47625"/>
            <a:ext cx="5191125" cy="5048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8077200" y="260223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54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651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2623E99-A76E-4C67-BD7B-7FF77EB95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763"/>
            <a:ext cx="6662135" cy="4971927"/>
          </a:xfrm>
        </p:spPr>
      </p:pic>
    </p:spTree>
    <p:extLst>
      <p:ext uri="{BB962C8B-B14F-4D97-AF65-F5344CB8AC3E}">
        <p14:creationId xmlns:p14="http://schemas.microsoft.com/office/powerpoint/2010/main" val="1317297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7398" y="209550"/>
            <a:ext cx="7277582" cy="58357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defRPr/>
            </a:pPr>
            <a:r>
              <a:rPr lang="en-US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Cooperation:</a:t>
            </a:r>
          </a:p>
          <a:p>
            <a:pPr algn="l" defTabSz="685800">
              <a:defRPr/>
            </a:pPr>
            <a:r>
              <a:rPr lang="en-US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Added Value, Not as Added Value</a:t>
            </a:r>
            <a:endParaRPr lang="en-US" sz="165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ieren 97"/>
          <p:cNvGrpSpPr>
            <a:grpSpLocks/>
          </p:cNvGrpSpPr>
          <p:nvPr/>
        </p:nvGrpSpPr>
        <p:grpSpPr bwMode="auto">
          <a:xfrm>
            <a:off x="3240000" y="2190750"/>
            <a:ext cx="5724000" cy="1568424"/>
            <a:chOff x="251520" y="1826892"/>
            <a:chExt cx="8208911" cy="822896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251520" y="2090027"/>
              <a:ext cx="1350954" cy="295032"/>
            </a:xfrm>
            <a:custGeom>
              <a:avLst/>
              <a:gdLst>
                <a:gd name="T0" fmla="*/ 0 w 1247"/>
                <a:gd name="T1" fmla="*/ 0 h 458"/>
                <a:gd name="T2" fmla="*/ 543 w 1247"/>
                <a:gd name="T3" fmla="*/ 0 h 458"/>
                <a:gd name="T4" fmla="*/ 581 w 1247"/>
                <a:gd name="T5" fmla="*/ 268 h 458"/>
                <a:gd name="T6" fmla="*/ 543 w 1247"/>
                <a:gd name="T7" fmla="*/ 535 h 458"/>
                <a:gd name="T8" fmla="*/ 0 w 1247"/>
                <a:gd name="T9" fmla="*/ 535 h 458"/>
                <a:gd name="T10" fmla="*/ 0 w 1247"/>
                <a:gd name="T11" fmla="*/ 268 h 458"/>
                <a:gd name="T12" fmla="*/ 0 w 1247"/>
                <a:gd name="T13" fmla="*/ 0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7"/>
                <a:gd name="T22" fmla="*/ 0 h 458"/>
                <a:gd name="T23" fmla="*/ 1247 w 1247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7" h="458">
                  <a:moveTo>
                    <a:pt x="0" y="0"/>
                  </a:moveTo>
                  <a:lnTo>
                    <a:pt x="1165" y="0"/>
                  </a:lnTo>
                  <a:lnTo>
                    <a:pt x="1247" y="229"/>
                  </a:lnTo>
                  <a:lnTo>
                    <a:pt x="1165" y="458"/>
                  </a:lnTo>
                  <a:lnTo>
                    <a:pt x="0" y="458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199FF4"/>
              </a:solidFill>
              <a:round/>
              <a:headEnd/>
              <a:tailEnd/>
            </a:ln>
            <a:effectLst>
              <a:prstShdw prst="shdw17" dist="17961" dir="2700000">
                <a:srgbClr val="0F5F92"/>
              </a:prstShdw>
            </a:effectLst>
          </p:spPr>
          <p:txBody>
            <a:bodyPr lIns="34290" tIns="0" rIns="34290" bIns="0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288287" y="1894286"/>
              <a:ext cx="1257300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986" tIns="0" rIns="34986" bIns="0" anchor="ctr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71513">
                <a:spcAft>
                  <a:spcPct val="50000"/>
                </a:spcAft>
              </a:pPr>
              <a:endParaRPr lang="en-US" altLang="en-US" sz="1200" b="1" dirty="0">
                <a:solidFill>
                  <a:prstClr val="black"/>
                </a:solidFill>
              </a:endParaRPr>
            </a:p>
            <a:p>
              <a:pPr algn="ctr" defTabSz="671513">
                <a:spcAft>
                  <a:spcPct val="50000"/>
                </a:spcAft>
              </a:pPr>
              <a:r>
                <a:rPr lang="en-US" altLang="en-US" sz="1200" b="1" dirty="0">
                  <a:solidFill>
                    <a:prstClr val="black"/>
                  </a:solidFill>
                </a:rPr>
                <a:t>Idea</a:t>
              </a:r>
            </a:p>
            <a:p>
              <a:pPr defTabSz="671513">
                <a:spcAft>
                  <a:spcPct val="50000"/>
                </a:spcAft>
              </a:pPr>
              <a:endParaRPr lang="en-US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2972479" y="2090027"/>
              <a:ext cx="1341430" cy="295032"/>
            </a:xfrm>
            <a:custGeom>
              <a:avLst/>
              <a:gdLst>
                <a:gd name="T0" fmla="*/ 0 w 1251"/>
                <a:gd name="T1" fmla="*/ 0 h 458"/>
                <a:gd name="T2" fmla="*/ 534 w 1251"/>
                <a:gd name="T3" fmla="*/ 0 h 458"/>
                <a:gd name="T4" fmla="*/ 571 w 1251"/>
                <a:gd name="T5" fmla="*/ 268 h 458"/>
                <a:gd name="T6" fmla="*/ 534 w 1251"/>
                <a:gd name="T7" fmla="*/ 535 h 458"/>
                <a:gd name="T8" fmla="*/ 0 w 1251"/>
                <a:gd name="T9" fmla="*/ 535 h 458"/>
                <a:gd name="T10" fmla="*/ 37 w 1251"/>
                <a:gd name="T11" fmla="*/ 268 h 458"/>
                <a:gd name="T12" fmla="*/ 0 w 1251"/>
                <a:gd name="T13" fmla="*/ 0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1"/>
                <a:gd name="T22" fmla="*/ 0 h 458"/>
                <a:gd name="T23" fmla="*/ 1251 w 1251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1" h="458">
                  <a:moveTo>
                    <a:pt x="0" y="0"/>
                  </a:moveTo>
                  <a:lnTo>
                    <a:pt x="1169" y="0"/>
                  </a:lnTo>
                  <a:lnTo>
                    <a:pt x="1251" y="229"/>
                  </a:lnTo>
                  <a:lnTo>
                    <a:pt x="1169" y="458"/>
                  </a:lnTo>
                  <a:lnTo>
                    <a:pt x="0" y="458"/>
                  </a:lnTo>
                  <a:lnTo>
                    <a:pt x="82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199FF4"/>
              </a:solidFill>
              <a:round/>
              <a:headEnd/>
              <a:tailEnd/>
            </a:ln>
            <a:effectLst>
              <a:prstShdw prst="shdw17" dist="17961" dir="2700000">
                <a:srgbClr val="0F5F92"/>
              </a:prstShdw>
            </a:effectLst>
          </p:spPr>
          <p:txBody>
            <a:bodyPr lIns="34290" tIns="0" rIns="34290" bIns="0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2915816" y="1908639"/>
              <a:ext cx="1398091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986" tIns="0" rIns="34986" bIns="0" anchor="ctr"/>
            <a:lstStyle>
              <a:lvl1pPr marL="1778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33350" defTabSz="671513">
                <a:spcAft>
                  <a:spcPct val="50000"/>
                </a:spcAft>
              </a:pPr>
              <a:r>
                <a:rPr lang="de-DE" altLang="en-US" sz="1200" b="1" dirty="0">
                  <a:solidFill>
                    <a:prstClr val="black"/>
                  </a:solidFill>
                </a:rPr>
                <a:t>Prototype</a:t>
              </a:r>
            </a:p>
          </p:txBody>
        </p:sp>
        <p:sp>
          <p:nvSpPr>
            <p:cNvPr id="10" name="Freeform 8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4329783" y="2090027"/>
              <a:ext cx="1344604" cy="295032"/>
            </a:xfrm>
            <a:custGeom>
              <a:avLst/>
              <a:gdLst>
                <a:gd name="T0" fmla="*/ 0 w 1253"/>
                <a:gd name="T1" fmla="*/ 0 h 458"/>
                <a:gd name="T2" fmla="*/ 535 w 1253"/>
                <a:gd name="T3" fmla="*/ 0 h 458"/>
                <a:gd name="T4" fmla="*/ 573 w 1253"/>
                <a:gd name="T5" fmla="*/ 268 h 458"/>
                <a:gd name="T6" fmla="*/ 535 w 1253"/>
                <a:gd name="T7" fmla="*/ 535 h 458"/>
                <a:gd name="T8" fmla="*/ 0 w 1253"/>
                <a:gd name="T9" fmla="*/ 535 h 458"/>
                <a:gd name="T10" fmla="*/ 37 w 1253"/>
                <a:gd name="T11" fmla="*/ 268 h 458"/>
                <a:gd name="T12" fmla="*/ 0 w 1253"/>
                <a:gd name="T13" fmla="*/ 0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3"/>
                <a:gd name="T22" fmla="*/ 0 h 458"/>
                <a:gd name="T23" fmla="*/ 1253 w 1253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3" h="458">
                  <a:moveTo>
                    <a:pt x="0" y="0"/>
                  </a:moveTo>
                  <a:lnTo>
                    <a:pt x="1171" y="0"/>
                  </a:lnTo>
                  <a:lnTo>
                    <a:pt x="1253" y="229"/>
                  </a:lnTo>
                  <a:lnTo>
                    <a:pt x="1171" y="458"/>
                  </a:lnTo>
                  <a:lnTo>
                    <a:pt x="0" y="458"/>
                  </a:lnTo>
                  <a:lnTo>
                    <a:pt x="82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199FF4"/>
              </a:solidFill>
              <a:round/>
              <a:headEnd/>
              <a:tailEnd/>
            </a:ln>
            <a:effectLst>
              <a:prstShdw prst="shdw17" dist="17961" dir="2700000">
                <a:srgbClr val="0F5F92"/>
              </a:prstShdw>
            </a:effectLst>
          </p:spPr>
          <p:txBody>
            <a:bodyPr lIns="34290" tIns="0" rIns="34290" bIns="0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4468783" y="1866855"/>
              <a:ext cx="1153467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986" tIns="0" rIns="34986" bIns="0" anchor="ctr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71513"/>
              <a:r>
                <a:rPr lang="de-DE" altLang="en-US" sz="1200" b="1" dirty="0">
                  <a:solidFill>
                    <a:prstClr val="black"/>
                  </a:solidFill>
                </a:rPr>
                <a:t>Pilot</a:t>
              </a:r>
            </a:p>
          </p:txBody>
        </p:sp>
        <p:sp>
          <p:nvSpPr>
            <p:cNvPr id="12" name="Freeform 10"/>
            <p:cNvSpPr>
              <a:spLocks/>
            </p:cNvSpPr>
            <p:nvPr>
              <p:custDataLst>
                <p:tags r:id="rId19"/>
              </p:custDataLst>
            </p:nvPr>
          </p:nvSpPr>
          <p:spPr bwMode="gray">
            <a:xfrm>
              <a:off x="1616761" y="2090027"/>
              <a:ext cx="1341430" cy="295032"/>
            </a:xfrm>
            <a:custGeom>
              <a:avLst/>
              <a:gdLst>
                <a:gd name="T0" fmla="*/ 0 w 1251"/>
                <a:gd name="T1" fmla="*/ 0 h 458"/>
                <a:gd name="T2" fmla="*/ 534 w 1251"/>
                <a:gd name="T3" fmla="*/ 0 h 458"/>
                <a:gd name="T4" fmla="*/ 571 w 1251"/>
                <a:gd name="T5" fmla="*/ 268 h 458"/>
                <a:gd name="T6" fmla="*/ 534 w 1251"/>
                <a:gd name="T7" fmla="*/ 535 h 458"/>
                <a:gd name="T8" fmla="*/ 0 w 1251"/>
                <a:gd name="T9" fmla="*/ 535 h 458"/>
                <a:gd name="T10" fmla="*/ 37 w 1251"/>
                <a:gd name="T11" fmla="*/ 268 h 458"/>
                <a:gd name="T12" fmla="*/ 0 w 1251"/>
                <a:gd name="T13" fmla="*/ 0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1"/>
                <a:gd name="T22" fmla="*/ 0 h 458"/>
                <a:gd name="T23" fmla="*/ 1251 w 1251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1" h="458">
                  <a:moveTo>
                    <a:pt x="0" y="0"/>
                  </a:moveTo>
                  <a:lnTo>
                    <a:pt x="1169" y="0"/>
                  </a:lnTo>
                  <a:lnTo>
                    <a:pt x="1251" y="229"/>
                  </a:lnTo>
                  <a:lnTo>
                    <a:pt x="1169" y="458"/>
                  </a:lnTo>
                  <a:lnTo>
                    <a:pt x="0" y="458"/>
                  </a:lnTo>
                  <a:lnTo>
                    <a:pt x="82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199FF4"/>
              </a:solidFill>
              <a:round/>
              <a:headEnd/>
              <a:tailEnd/>
            </a:ln>
            <a:effectLst>
              <a:prstShdw prst="shdw17" dist="17961" dir="2700000">
                <a:srgbClr val="0F5F92"/>
              </a:prstShdw>
            </a:effectLst>
          </p:spPr>
          <p:txBody>
            <a:bodyPr lIns="34290" tIns="0" rIns="34290" bIns="0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1647464" y="1866871"/>
              <a:ext cx="1169986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986" tIns="0" rIns="34986" bIns="0" anchor="ctr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71513">
                <a:spcAft>
                  <a:spcPct val="50000"/>
                </a:spcAft>
              </a:pPr>
              <a:r>
                <a:rPr lang="de-DE" altLang="en-US" sz="1200" b="1" dirty="0">
                  <a:solidFill>
                    <a:prstClr val="black"/>
                  </a:solidFill>
                </a:rPr>
                <a:t>Lab</a:t>
              </a:r>
            </a:p>
          </p:txBody>
        </p:sp>
        <p:sp>
          <p:nvSpPr>
            <p:cNvPr id="14" name="Freeform 12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7045977" y="2090027"/>
              <a:ext cx="1341430" cy="295032"/>
            </a:xfrm>
            <a:custGeom>
              <a:avLst/>
              <a:gdLst>
                <a:gd name="T0" fmla="*/ 0 w 1251"/>
                <a:gd name="T1" fmla="*/ 0 h 458"/>
                <a:gd name="T2" fmla="*/ 534 w 1251"/>
                <a:gd name="T3" fmla="*/ 0 h 458"/>
                <a:gd name="T4" fmla="*/ 571 w 1251"/>
                <a:gd name="T5" fmla="*/ 268 h 458"/>
                <a:gd name="T6" fmla="*/ 534 w 1251"/>
                <a:gd name="T7" fmla="*/ 535 h 458"/>
                <a:gd name="T8" fmla="*/ 0 w 1251"/>
                <a:gd name="T9" fmla="*/ 535 h 458"/>
                <a:gd name="T10" fmla="*/ 37 w 1251"/>
                <a:gd name="T11" fmla="*/ 268 h 458"/>
                <a:gd name="T12" fmla="*/ 0 w 1251"/>
                <a:gd name="T13" fmla="*/ 0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1"/>
                <a:gd name="T22" fmla="*/ 0 h 458"/>
                <a:gd name="T23" fmla="*/ 1251 w 1251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1" h="458">
                  <a:moveTo>
                    <a:pt x="0" y="0"/>
                  </a:moveTo>
                  <a:lnTo>
                    <a:pt x="1169" y="0"/>
                  </a:lnTo>
                  <a:lnTo>
                    <a:pt x="1251" y="229"/>
                  </a:lnTo>
                  <a:lnTo>
                    <a:pt x="1169" y="458"/>
                  </a:lnTo>
                  <a:lnTo>
                    <a:pt x="0" y="458"/>
                  </a:lnTo>
                  <a:lnTo>
                    <a:pt x="82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199FF4"/>
              </a:solidFill>
              <a:round/>
              <a:headEnd/>
              <a:tailEnd/>
            </a:ln>
            <a:effectLst>
              <a:prstShdw prst="shdw17" dist="17961" dir="2700000">
                <a:srgbClr val="0F5F92"/>
              </a:prstShdw>
            </a:effectLst>
          </p:spPr>
          <p:txBody>
            <a:bodyPr lIns="34290" tIns="0" rIns="34290" bIns="0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13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5688674" y="2090027"/>
              <a:ext cx="1341428" cy="295032"/>
            </a:xfrm>
            <a:custGeom>
              <a:avLst/>
              <a:gdLst>
                <a:gd name="T0" fmla="*/ 0 w 1251"/>
                <a:gd name="T1" fmla="*/ 0 h 458"/>
                <a:gd name="T2" fmla="*/ 534 w 1251"/>
                <a:gd name="T3" fmla="*/ 0 h 458"/>
                <a:gd name="T4" fmla="*/ 571 w 1251"/>
                <a:gd name="T5" fmla="*/ 268 h 458"/>
                <a:gd name="T6" fmla="*/ 534 w 1251"/>
                <a:gd name="T7" fmla="*/ 535 h 458"/>
                <a:gd name="T8" fmla="*/ 0 w 1251"/>
                <a:gd name="T9" fmla="*/ 535 h 458"/>
                <a:gd name="T10" fmla="*/ 37 w 1251"/>
                <a:gd name="T11" fmla="*/ 268 h 458"/>
                <a:gd name="T12" fmla="*/ 0 w 1251"/>
                <a:gd name="T13" fmla="*/ 0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1"/>
                <a:gd name="T22" fmla="*/ 0 h 458"/>
                <a:gd name="T23" fmla="*/ 1251 w 1251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1" h="458">
                  <a:moveTo>
                    <a:pt x="0" y="0"/>
                  </a:moveTo>
                  <a:lnTo>
                    <a:pt x="1169" y="0"/>
                  </a:lnTo>
                  <a:lnTo>
                    <a:pt x="1251" y="229"/>
                  </a:lnTo>
                  <a:lnTo>
                    <a:pt x="1169" y="458"/>
                  </a:lnTo>
                  <a:lnTo>
                    <a:pt x="0" y="458"/>
                  </a:lnTo>
                  <a:lnTo>
                    <a:pt x="82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199FF4"/>
              </a:solidFill>
              <a:round/>
              <a:headEnd/>
              <a:tailEnd/>
            </a:ln>
            <a:effectLst>
              <a:prstShdw prst="shdw17" dist="17961" dir="2700000">
                <a:srgbClr val="0F5F92"/>
              </a:prstShdw>
            </a:effectLst>
          </p:spPr>
          <p:txBody>
            <a:bodyPr lIns="34290" tIns="0" rIns="34290" bIns="0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5796136" y="1826892"/>
              <a:ext cx="1152129" cy="82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986" tIns="0" rIns="34986" bIns="0" anchor="ctr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71513"/>
              <a:r>
                <a:rPr lang="de-AT" altLang="en-US" sz="1200" b="1" dirty="0">
                  <a:solidFill>
                    <a:prstClr val="black"/>
                  </a:solidFill>
                </a:rPr>
                <a:t>Series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7092281" y="1898811"/>
              <a:ext cx="1368150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986" tIns="0" rIns="34986" bIns="0" anchor="ctr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71513"/>
              <a:r>
                <a:rPr lang="en-US" altLang="en-US" sz="1200" b="1" dirty="0">
                  <a:solidFill>
                    <a:prstClr val="black"/>
                  </a:solidFill>
                </a:rPr>
                <a:t>Application</a:t>
              </a:r>
            </a:p>
          </p:txBody>
        </p:sp>
      </p:grpSp>
      <p:grpSp>
        <p:nvGrpSpPr>
          <p:cNvPr id="18" name="Gruppieren 35"/>
          <p:cNvGrpSpPr>
            <a:grpSpLocks/>
          </p:cNvGrpSpPr>
          <p:nvPr/>
        </p:nvGrpSpPr>
        <p:grpSpPr bwMode="auto">
          <a:xfrm>
            <a:off x="3240000" y="1123950"/>
            <a:ext cx="5670000" cy="1175201"/>
            <a:chOff x="252487" y="3748011"/>
            <a:chExt cx="8135937" cy="737371"/>
          </a:xfrm>
        </p:grpSpPr>
        <p:sp>
          <p:nvSpPr>
            <p:cNvPr id="19" name="Freeform 8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4330774" y="3955374"/>
              <a:ext cx="1344612" cy="309112"/>
            </a:xfrm>
            <a:custGeom>
              <a:avLst/>
              <a:gdLst>
                <a:gd name="T0" fmla="*/ 0 w 1253"/>
                <a:gd name="T1" fmla="*/ 0 h 458"/>
                <a:gd name="T2" fmla="*/ 535 w 1253"/>
                <a:gd name="T3" fmla="*/ 0 h 458"/>
                <a:gd name="T4" fmla="*/ 573 w 1253"/>
                <a:gd name="T5" fmla="*/ 268 h 458"/>
                <a:gd name="T6" fmla="*/ 535 w 1253"/>
                <a:gd name="T7" fmla="*/ 535 h 458"/>
                <a:gd name="T8" fmla="*/ 0 w 1253"/>
                <a:gd name="T9" fmla="*/ 535 h 458"/>
                <a:gd name="T10" fmla="*/ 37 w 1253"/>
                <a:gd name="T11" fmla="*/ 268 h 458"/>
                <a:gd name="T12" fmla="*/ 0 w 1253"/>
                <a:gd name="T13" fmla="*/ 0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3"/>
                <a:gd name="T22" fmla="*/ 0 h 458"/>
                <a:gd name="T23" fmla="*/ 1253 w 1253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3" h="458">
                  <a:moveTo>
                    <a:pt x="0" y="0"/>
                  </a:moveTo>
                  <a:lnTo>
                    <a:pt x="1171" y="0"/>
                  </a:lnTo>
                  <a:lnTo>
                    <a:pt x="1253" y="229"/>
                  </a:lnTo>
                  <a:lnTo>
                    <a:pt x="1171" y="458"/>
                  </a:lnTo>
                  <a:lnTo>
                    <a:pt x="0" y="458"/>
                  </a:lnTo>
                  <a:lnTo>
                    <a:pt x="82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199FF4"/>
              </a:solidFill>
              <a:round/>
              <a:headEnd/>
              <a:tailEnd/>
            </a:ln>
            <a:effectLst>
              <a:prstShdw prst="shdw17" dist="17961" dir="2700000">
                <a:srgbClr val="0F5F92"/>
              </a:prstShdw>
            </a:effectLst>
          </p:spPr>
          <p:txBody>
            <a:bodyPr lIns="34290" tIns="0" rIns="34290" bIns="0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20" name="Gruppieren 34"/>
            <p:cNvGrpSpPr>
              <a:grpSpLocks/>
            </p:cNvGrpSpPr>
            <p:nvPr/>
          </p:nvGrpSpPr>
          <p:grpSpPr bwMode="auto">
            <a:xfrm>
              <a:off x="252487" y="3748011"/>
              <a:ext cx="8135937" cy="737371"/>
              <a:chOff x="252487" y="3748011"/>
              <a:chExt cx="8135937" cy="737371"/>
            </a:xfrm>
          </p:grpSpPr>
          <p:sp>
            <p:nvSpPr>
              <p:cNvPr id="21" name="Freeform 4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252487" y="3955376"/>
                <a:ext cx="1350963" cy="309112"/>
              </a:xfrm>
              <a:custGeom>
                <a:avLst/>
                <a:gdLst>
                  <a:gd name="T0" fmla="*/ 0 w 1247"/>
                  <a:gd name="T1" fmla="*/ 0 h 458"/>
                  <a:gd name="T2" fmla="*/ 543 w 1247"/>
                  <a:gd name="T3" fmla="*/ 0 h 458"/>
                  <a:gd name="T4" fmla="*/ 581 w 1247"/>
                  <a:gd name="T5" fmla="*/ 268 h 458"/>
                  <a:gd name="T6" fmla="*/ 543 w 1247"/>
                  <a:gd name="T7" fmla="*/ 535 h 458"/>
                  <a:gd name="T8" fmla="*/ 0 w 1247"/>
                  <a:gd name="T9" fmla="*/ 535 h 458"/>
                  <a:gd name="T10" fmla="*/ 0 w 1247"/>
                  <a:gd name="T11" fmla="*/ 268 h 458"/>
                  <a:gd name="T12" fmla="*/ 0 w 1247"/>
                  <a:gd name="T13" fmla="*/ 0 h 4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7"/>
                  <a:gd name="T22" fmla="*/ 0 h 458"/>
                  <a:gd name="T23" fmla="*/ 1247 w 1247"/>
                  <a:gd name="T24" fmla="*/ 458 h 4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7" h="458">
                    <a:moveTo>
                      <a:pt x="0" y="0"/>
                    </a:moveTo>
                    <a:lnTo>
                      <a:pt x="1165" y="0"/>
                    </a:lnTo>
                    <a:lnTo>
                      <a:pt x="1247" y="229"/>
                    </a:lnTo>
                    <a:lnTo>
                      <a:pt x="1165" y="458"/>
                    </a:lnTo>
                    <a:lnTo>
                      <a:pt x="0" y="458"/>
                    </a:lnTo>
                    <a:lnTo>
                      <a:pt x="0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199FF4"/>
                </a:solidFill>
                <a:round/>
                <a:headEnd/>
                <a:tailEnd/>
              </a:ln>
              <a:effectLst>
                <a:prstShdw prst="shdw17" dist="17961" dir="2700000">
                  <a:srgbClr val="0F5F92"/>
                </a:prstShdw>
              </a:effectLst>
            </p:spPr>
            <p:txBody>
              <a:bodyPr lIns="34290" tIns="0" rIns="34290" bIns="0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305005" y="3787316"/>
                <a:ext cx="1257299" cy="677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4986" tIns="0" rIns="34986" bIns="0" anchor="ctr"/>
              <a:lstStyle>
                <a:lvl1pPr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671513">
                  <a:spcAft>
                    <a:spcPct val="50000"/>
                  </a:spcAft>
                </a:pPr>
                <a:endParaRPr lang="en-US" altLang="en-US" sz="1050" b="1" dirty="0">
                  <a:solidFill>
                    <a:prstClr val="black"/>
                  </a:solidFill>
                </a:endParaRPr>
              </a:p>
              <a:p>
                <a:pPr algn="ctr" defTabSz="671513">
                  <a:spcAft>
                    <a:spcPct val="50000"/>
                  </a:spcAft>
                </a:pPr>
                <a:r>
                  <a:rPr lang="en-US" altLang="en-US" sz="1200" b="1" dirty="0">
                    <a:solidFill>
                      <a:prstClr val="black"/>
                    </a:solidFill>
                  </a:rPr>
                  <a:t>Raw Materials</a:t>
                </a:r>
              </a:p>
              <a:p>
                <a:pPr algn="ctr" defTabSz="671513">
                  <a:spcAft>
                    <a:spcPct val="50000"/>
                  </a:spcAft>
                </a:pPr>
                <a:endParaRPr lang="en-US" alt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6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2973461" y="3955376"/>
                <a:ext cx="1341438" cy="309112"/>
              </a:xfrm>
              <a:custGeom>
                <a:avLst/>
                <a:gdLst>
                  <a:gd name="T0" fmla="*/ 0 w 1251"/>
                  <a:gd name="T1" fmla="*/ 0 h 458"/>
                  <a:gd name="T2" fmla="*/ 534 w 1251"/>
                  <a:gd name="T3" fmla="*/ 0 h 458"/>
                  <a:gd name="T4" fmla="*/ 571 w 1251"/>
                  <a:gd name="T5" fmla="*/ 268 h 458"/>
                  <a:gd name="T6" fmla="*/ 534 w 1251"/>
                  <a:gd name="T7" fmla="*/ 535 h 458"/>
                  <a:gd name="T8" fmla="*/ 0 w 1251"/>
                  <a:gd name="T9" fmla="*/ 535 h 458"/>
                  <a:gd name="T10" fmla="*/ 37 w 1251"/>
                  <a:gd name="T11" fmla="*/ 268 h 458"/>
                  <a:gd name="T12" fmla="*/ 0 w 1251"/>
                  <a:gd name="T13" fmla="*/ 0 h 4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1"/>
                  <a:gd name="T22" fmla="*/ 0 h 458"/>
                  <a:gd name="T23" fmla="*/ 1251 w 1251"/>
                  <a:gd name="T24" fmla="*/ 458 h 4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1" h="458">
                    <a:moveTo>
                      <a:pt x="0" y="0"/>
                    </a:moveTo>
                    <a:lnTo>
                      <a:pt x="1169" y="0"/>
                    </a:lnTo>
                    <a:lnTo>
                      <a:pt x="1251" y="229"/>
                    </a:lnTo>
                    <a:lnTo>
                      <a:pt x="1169" y="458"/>
                    </a:lnTo>
                    <a:lnTo>
                      <a:pt x="0" y="458"/>
                    </a:lnTo>
                    <a:lnTo>
                      <a:pt x="82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rgbClr val="199FF4"/>
                </a:solidFill>
                <a:round/>
                <a:headEnd/>
                <a:tailEnd/>
              </a:ln>
              <a:effectLst>
                <a:prstShdw prst="shdw17" dist="17961" dir="2700000">
                  <a:srgbClr val="0F5F92"/>
                </a:prstShdw>
              </a:effectLst>
            </p:spPr>
            <p:txBody>
              <a:bodyPr lIns="34290" tIns="0" rIns="34290" bIns="0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Rectangle 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3173059" y="3748011"/>
                <a:ext cx="958850" cy="677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4986" tIns="0" rIns="34986" bIns="0" anchor="ctr"/>
              <a:lstStyle>
                <a:lvl1pPr marL="1778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133350" defTabSz="671513">
                  <a:spcAft>
                    <a:spcPct val="50000"/>
                  </a:spcAft>
                </a:pPr>
                <a:r>
                  <a:rPr lang="en-US" altLang="en-US" sz="1200" b="1" dirty="0">
                    <a:solidFill>
                      <a:prstClr val="black"/>
                    </a:solidFill>
                  </a:rPr>
                  <a:t>Cell</a:t>
                </a:r>
              </a:p>
            </p:txBody>
          </p:sp>
          <p:sp>
            <p:nvSpPr>
              <p:cNvPr id="25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4546277" y="3751957"/>
                <a:ext cx="1038225" cy="677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4986" tIns="0" rIns="34986" bIns="0" anchor="ctr"/>
              <a:lstStyle>
                <a:lvl1pPr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671513"/>
                <a:r>
                  <a:rPr lang="en-US" altLang="en-US" sz="1200" b="1" dirty="0">
                    <a:solidFill>
                      <a:prstClr val="black"/>
                    </a:solidFill>
                  </a:rPr>
                  <a:t>Battery</a:t>
                </a:r>
              </a:p>
            </p:txBody>
          </p:sp>
          <p:sp>
            <p:nvSpPr>
              <p:cNvPr id="26" name="Freeform 10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1617737" y="3955377"/>
                <a:ext cx="1341438" cy="309112"/>
              </a:xfrm>
              <a:custGeom>
                <a:avLst/>
                <a:gdLst>
                  <a:gd name="T0" fmla="*/ 0 w 1251"/>
                  <a:gd name="T1" fmla="*/ 0 h 458"/>
                  <a:gd name="T2" fmla="*/ 534 w 1251"/>
                  <a:gd name="T3" fmla="*/ 0 h 458"/>
                  <a:gd name="T4" fmla="*/ 571 w 1251"/>
                  <a:gd name="T5" fmla="*/ 268 h 458"/>
                  <a:gd name="T6" fmla="*/ 534 w 1251"/>
                  <a:gd name="T7" fmla="*/ 535 h 458"/>
                  <a:gd name="T8" fmla="*/ 0 w 1251"/>
                  <a:gd name="T9" fmla="*/ 535 h 458"/>
                  <a:gd name="T10" fmla="*/ 37 w 1251"/>
                  <a:gd name="T11" fmla="*/ 268 h 458"/>
                  <a:gd name="T12" fmla="*/ 0 w 1251"/>
                  <a:gd name="T13" fmla="*/ 0 h 4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1"/>
                  <a:gd name="T22" fmla="*/ 0 h 458"/>
                  <a:gd name="T23" fmla="*/ 1251 w 1251"/>
                  <a:gd name="T24" fmla="*/ 458 h 4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1" h="458">
                    <a:moveTo>
                      <a:pt x="0" y="0"/>
                    </a:moveTo>
                    <a:lnTo>
                      <a:pt x="1169" y="0"/>
                    </a:lnTo>
                    <a:lnTo>
                      <a:pt x="1251" y="229"/>
                    </a:lnTo>
                    <a:lnTo>
                      <a:pt x="1169" y="458"/>
                    </a:lnTo>
                    <a:lnTo>
                      <a:pt x="0" y="458"/>
                    </a:lnTo>
                    <a:lnTo>
                      <a:pt x="82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199FF4"/>
                </a:solidFill>
                <a:round/>
                <a:headEnd/>
                <a:tailEnd/>
              </a:ln>
              <a:effectLst>
                <a:prstShdw prst="shdw17" dist="17961" dir="2700000">
                  <a:srgbClr val="0F5F92"/>
                </a:prstShdw>
              </a:effectLst>
            </p:spPr>
            <p:txBody>
              <a:bodyPr lIns="34290" tIns="0" rIns="34290" bIns="0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1746324" y="3751957"/>
                <a:ext cx="1169987" cy="733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4986" tIns="0" rIns="34986" bIns="0" anchor="ctr"/>
              <a:lstStyle>
                <a:lvl1pPr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671513">
                  <a:spcAft>
                    <a:spcPct val="50000"/>
                  </a:spcAft>
                </a:pPr>
                <a:r>
                  <a:rPr lang="en-US" altLang="en-US" sz="1200" b="1" dirty="0">
                    <a:solidFill>
                      <a:prstClr val="black"/>
                    </a:solidFill>
                  </a:rPr>
                  <a:t>Com- </a:t>
                </a:r>
                <a:r>
                  <a:rPr lang="en-US" altLang="en-US" sz="1200" b="1" dirty="0" err="1">
                    <a:solidFill>
                      <a:prstClr val="black"/>
                    </a:solidFill>
                  </a:rPr>
                  <a:t>ponents</a:t>
                </a:r>
                <a:endParaRPr lang="en-US" alt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2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7046986" y="3955378"/>
                <a:ext cx="1341438" cy="309112"/>
              </a:xfrm>
              <a:custGeom>
                <a:avLst/>
                <a:gdLst>
                  <a:gd name="T0" fmla="*/ 0 w 1251"/>
                  <a:gd name="T1" fmla="*/ 0 h 458"/>
                  <a:gd name="T2" fmla="*/ 534 w 1251"/>
                  <a:gd name="T3" fmla="*/ 0 h 458"/>
                  <a:gd name="T4" fmla="*/ 571 w 1251"/>
                  <a:gd name="T5" fmla="*/ 268 h 458"/>
                  <a:gd name="T6" fmla="*/ 534 w 1251"/>
                  <a:gd name="T7" fmla="*/ 535 h 458"/>
                  <a:gd name="T8" fmla="*/ 0 w 1251"/>
                  <a:gd name="T9" fmla="*/ 535 h 458"/>
                  <a:gd name="T10" fmla="*/ 37 w 1251"/>
                  <a:gd name="T11" fmla="*/ 268 h 458"/>
                  <a:gd name="T12" fmla="*/ 0 w 1251"/>
                  <a:gd name="T13" fmla="*/ 0 h 4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1"/>
                  <a:gd name="T22" fmla="*/ 0 h 458"/>
                  <a:gd name="T23" fmla="*/ 1251 w 1251"/>
                  <a:gd name="T24" fmla="*/ 458 h 4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1" h="458">
                    <a:moveTo>
                      <a:pt x="0" y="0"/>
                    </a:moveTo>
                    <a:lnTo>
                      <a:pt x="1169" y="0"/>
                    </a:lnTo>
                    <a:lnTo>
                      <a:pt x="1251" y="229"/>
                    </a:lnTo>
                    <a:lnTo>
                      <a:pt x="1169" y="458"/>
                    </a:lnTo>
                    <a:lnTo>
                      <a:pt x="0" y="458"/>
                    </a:lnTo>
                    <a:lnTo>
                      <a:pt x="82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rgbClr val="199FF4"/>
                </a:solidFill>
                <a:round/>
                <a:headEnd/>
                <a:tailEnd/>
              </a:ln>
              <a:effectLst>
                <a:prstShdw prst="shdw17" dist="17961" dir="2700000">
                  <a:srgbClr val="0F5F92"/>
                </a:prstShdw>
              </a:effectLst>
            </p:spPr>
            <p:txBody>
              <a:bodyPr lIns="34290" tIns="0" rIns="34290" bIns="0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5689675" y="3955381"/>
                <a:ext cx="1341437" cy="309112"/>
              </a:xfrm>
              <a:custGeom>
                <a:avLst/>
                <a:gdLst>
                  <a:gd name="T0" fmla="*/ 0 w 1251"/>
                  <a:gd name="T1" fmla="*/ 0 h 458"/>
                  <a:gd name="T2" fmla="*/ 534 w 1251"/>
                  <a:gd name="T3" fmla="*/ 0 h 458"/>
                  <a:gd name="T4" fmla="*/ 571 w 1251"/>
                  <a:gd name="T5" fmla="*/ 268 h 458"/>
                  <a:gd name="T6" fmla="*/ 534 w 1251"/>
                  <a:gd name="T7" fmla="*/ 535 h 458"/>
                  <a:gd name="T8" fmla="*/ 0 w 1251"/>
                  <a:gd name="T9" fmla="*/ 535 h 458"/>
                  <a:gd name="T10" fmla="*/ 37 w 1251"/>
                  <a:gd name="T11" fmla="*/ 268 h 458"/>
                  <a:gd name="T12" fmla="*/ 0 w 1251"/>
                  <a:gd name="T13" fmla="*/ 0 h 4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1"/>
                  <a:gd name="T22" fmla="*/ 0 h 458"/>
                  <a:gd name="T23" fmla="*/ 1251 w 1251"/>
                  <a:gd name="T24" fmla="*/ 458 h 4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1" h="458">
                    <a:moveTo>
                      <a:pt x="0" y="0"/>
                    </a:moveTo>
                    <a:lnTo>
                      <a:pt x="1169" y="0"/>
                    </a:lnTo>
                    <a:lnTo>
                      <a:pt x="1251" y="229"/>
                    </a:lnTo>
                    <a:lnTo>
                      <a:pt x="1169" y="458"/>
                    </a:lnTo>
                    <a:lnTo>
                      <a:pt x="0" y="458"/>
                    </a:lnTo>
                    <a:lnTo>
                      <a:pt x="82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199FF4"/>
                </a:solidFill>
                <a:round/>
                <a:headEnd/>
                <a:tailEnd/>
              </a:ln>
              <a:effectLst>
                <a:prstShdw prst="shdw17" dist="17961" dir="2700000">
                  <a:srgbClr val="0F5F92"/>
                </a:prstShdw>
              </a:effectLst>
            </p:spPr>
            <p:txBody>
              <a:bodyPr lIns="34290" tIns="0" rIns="34290" bIns="0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5990690" y="3787316"/>
                <a:ext cx="828675" cy="677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4986" tIns="0" rIns="34986" bIns="0" anchor="ctr"/>
              <a:lstStyle>
                <a:lvl1pPr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71513"/>
                <a:r>
                  <a:rPr lang="en-US" altLang="en-US" sz="1200" b="1" dirty="0">
                    <a:solidFill>
                      <a:prstClr val="black"/>
                    </a:solidFill>
                  </a:rPr>
                  <a:t>Power</a:t>
                </a:r>
              </a:p>
              <a:p>
                <a:pPr defTabSz="671513"/>
                <a:r>
                  <a:rPr lang="en-US" altLang="en-US" sz="1200" b="1" dirty="0">
                    <a:solidFill>
                      <a:prstClr val="black"/>
                    </a:solidFill>
                  </a:rPr>
                  <a:t>Train</a:t>
                </a:r>
              </a:p>
            </p:txBody>
          </p:sp>
          <p:sp>
            <p:nvSpPr>
              <p:cNvPr id="31" name="Rectangle 1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7235899" y="3787316"/>
                <a:ext cx="1044575" cy="677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4986" tIns="0" rIns="34986" bIns="0" anchor="ctr"/>
              <a:lstStyle>
                <a:lvl1pPr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71513"/>
                <a:r>
                  <a:rPr lang="en-US" altLang="en-US" sz="1200" b="1" dirty="0">
                    <a:solidFill>
                      <a:prstClr val="black"/>
                    </a:solidFill>
                  </a:rPr>
                  <a:t>Electro-</a:t>
                </a:r>
              </a:p>
              <a:p>
                <a:pPr defTabSz="671513"/>
                <a:r>
                  <a:rPr lang="en-US" altLang="en-US" sz="1200" b="1" dirty="0">
                    <a:solidFill>
                      <a:prstClr val="black"/>
                    </a:solidFill>
                  </a:rPr>
                  <a:t>mobility</a:t>
                </a:r>
              </a:p>
            </p:txBody>
          </p:sp>
        </p:grpSp>
      </p:grpSp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3159000" y="1052468"/>
            <a:ext cx="376256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/>
            <a:r>
              <a:rPr lang="en-US" alt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along supply/knowledge chain</a:t>
            </a: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3187520" y="3467868"/>
            <a:ext cx="5956480" cy="138755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14313" indent="-214313" defTabSz="685800" eaLnBrk="1" hangingPunct="1">
              <a:spcAft>
                <a:spcPts val="45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Taking role in specific chain steps, activity depends on maturity stage</a:t>
            </a:r>
          </a:p>
          <a:p>
            <a:pPr marL="214313" indent="-214313" defTabSz="685800" eaLnBrk="1" hangingPunct="1">
              <a:spcAft>
                <a:spcPts val="45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Cooperation along the value chain, not only with neighboring chain segments</a:t>
            </a:r>
          </a:p>
          <a:p>
            <a:pPr marL="214313" indent="-214313" defTabSz="685800" eaLnBrk="1" hangingPunct="1">
              <a:spcAft>
                <a:spcPts val="45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Communication, interaction and cooperation: Academia, industry, government</a:t>
            </a:r>
          </a:p>
          <a:p>
            <a:pPr marL="214313" indent="-214313" defTabSz="685800" eaLnBrk="1" hangingPunct="1">
              <a:spcAft>
                <a:spcPts val="45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Comparison of competing technologies: Same maturity stage, same application</a:t>
            </a:r>
          </a:p>
          <a:p>
            <a:pPr marL="214313" indent="-214313" defTabSz="685800" eaLnBrk="1" hangingPunct="1">
              <a:spcAft>
                <a:spcPts val="45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Combining continuity and creativity: Targets, funding</a:t>
            </a:r>
            <a:r>
              <a:rPr lang="en-US" altLang="en-US" sz="1350">
                <a:solidFill>
                  <a:prstClr val="black"/>
                </a:solidFill>
                <a:latin typeface="Calibri" panose="020F0502020204030204" pitchFamily="34" charset="0"/>
              </a:rPr>
              <a:t>, staff </a:t>
            </a:r>
            <a:endParaRPr lang="en-US" altLang="en-US" sz="135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3159000" y="2271668"/>
            <a:ext cx="391645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/>
            <a:r>
              <a:rPr lang="en-US" alt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along technology maturity chain</a:t>
            </a:r>
          </a:p>
        </p:txBody>
      </p:sp>
      <p:pic>
        <p:nvPicPr>
          <p:cNvPr id="35" name="Picture 4" descr="O:\Öffentlichkeitsarbeit\Kartenmaterial\Batterieforschung\Standorte_Batterieforschung_Deutschland_15_02_11.jpg"/>
          <p:cNvPicPr>
            <a:picLocks noChangeAspect="1" noChangeArrowheads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9"/>
          <a:stretch/>
        </p:blipFill>
        <p:spPr bwMode="auto">
          <a:xfrm>
            <a:off x="209607" y="1395175"/>
            <a:ext cx="2853929" cy="309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el 1"/>
          <p:cNvSpPr txBox="1">
            <a:spLocks/>
          </p:cNvSpPr>
          <p:nvPr/>
        </p:nvSpPr>
        <p:spPr bwMode="auto">
          <a:xfrm>
            <a:off x="452602" y="911189"/>
            <a:ext cx="2452958" cy="415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de-DE"/>
            </a:defPPr>
            <a:lvl1pPr>
              <a:lnSpc>
                <a:spcPts val="3200"/>
              </a:lnSpc>
              <a:defRPr sz="2800">
                <a:latin typeface="BundesSerif Office Regular"/>
                <a:cs typeface="BundesSerif Office Regular"/>
              </a:defRPr>
            </a:lvl1pPr>
          </a:lstStyle>
          <a:p>
            <a:pPr algn="ctr" defTabSz="685800">
              <a:lnSpc>
                <a:spcPct val="100000"/>
              </a:lnSpc>
            </a:pPr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Landscape of </a:t>
            </a:r>
            <a:b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for Energy Storage</a:t>
            </a:r>
          </a:p>
        </p:txBody>
      </p:sp>
      <p:sp>
        <p:nvSpPr>
          <p:cNvPr id="37" name="Ellipse 2"/>
          <p:cNvSpPr>
            <a:spLocks noChangeArrowheads="1"/>
          </p:cNvSpPr>
          <p:nvPr/>
        </p:nvSpPr>
        <p:spPr bwMode="auto">
          <a:xfrm rot="2357253">
            <a:off x="528972" y="2415531"/>
            <a:ext cx="539353" cy="809625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685800"/>
            <a:endParaRPr lang="de-DE" altLang="de-DE" sz="1800">
              <a:solidFill>
                <a:srgbClr val="000000"/>
              </a:solidFill>
              <a:latin typeface="BundesSans Office Bold" panose="020B0002030500000203" pitchFamily="34" charset="0"/>
            </a:endParaRPr>
          </a:p>
        </p:txBody>
      </p:sp>
      <p:sp>
        <p:nvSpPr>
          <p:cNvPr id="38" name="Ellipse 37"/>
          <p:cNvSpPr>
            <a:spLocks noChangeArrowheads="1"/>
          </p:cNvSpPr>
          <p:nvPr/>
        </p:nvSpPr>
        <p:spPr bwMode="auto">
          <a:xfrm rot="6368465">
            <a:off x="1113817" y="3367107"/>
            <a:ext cx="540544" cy="809625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685800"/>
            <a:endParaRPr lang="de-DE" altLang="de-DE" sz="1800">
              <a:solidFill>
                <a:srgbClr val="000000"/>
              </a:solidFill>
              <a:latin typeface="BundesSans Office Bold" panose="020B0002030500000203" pitchFamily="34" charset="0"/>
            </a:endParaRPr>
          </a:p>
        </p:txBody>
      </p:sp>
      <p:sp>
        <p:nvSpPr>
          <p:cNvPr id="39" name="Ellipse 38"/>
          <p:cNvSpPr>
            <a:spLocks noChangeArrowheads="1"/>
          </p:cNvSpPr>
          <p:nvPr/>
        </p:nvSpPr>
        <p:spPr bwMode="auto">
          <a:xfrm rot="6368465">
            <a:off x="2353837" y="2686591"/>
            <a:ext cx="420290" cy="316706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685800"/>
            <a:endParaRPr lang="de-DE" altLang="de-DE" sz="1800">
              <a:solidFill>
                <a:srgbClr val="000000"/>
              </a:solidFill>
              <a:latin typeface="BundesSans Office Bold" panose="020B0002030500000203" pitchFamily="34" charset="0"/>
            </a:endParaRPr>
          </a:p>
        </p:txBody>
      </p:sp>
      <p:sp>
        <p:nvSpPr>
          <p:cNvPr id="40" name="Ellipse 39"/>
          <p:cNvSpPr>
            <a:spLocks noChangeArrowheads="1"/>
          </p:cNvSpPr>
          <p:nvPr/>
        </p:nvSpPr>
        <p:spPr bwMode="auto">
          <a:xfrm rot="6368465">
            <a:off x="1766660" y="3876098"/>
            <a:ext cx="420291" cy="431006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685800"/>
            <a:endParaRPr lang="de-DE" altLang="de-DE" sz="1800">
              <a:solidFill>
                <a:srgbClr val="000000"/>
              </a:solidFill>
              <a:latin typeface="BundesSans Office Bold" panose="020B0002030500000203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617542" y="4472285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Excellent Battery Clusters.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“Scientific Hot Spots” </a:t>
            </a:r>
          </a:p>
        </p:txBody>
      </p:sp>
    </p:spTree>
    <p:extLst>
      <p:ext uri="{BB962C8B-B14F-4D97-AF65-F5344CB8AC3E}">
        <p14:creationId xmlns:p14="http://schemas.microsoft.com/office/powerpoint/2010/main" val="270732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8164" y="2119262"/>
            <a:ext cx="1981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Ying Shirley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University of California, San Diego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2119262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Venkatesh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Narayanamurti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Harvard University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742950"/>
            <a:ext cx="16254" cy="40154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75989" y="120485"/>
            <a:ext cx="19293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Panelists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60124" y="814685"/>
            <a:ext cx="3779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303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Discussion Outline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459051"/>
            <a:ext cx="4129324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Will economic incentives alone drive deployment of solar and wind electricity, or are policy incentives required?</a:t>
            </a:r>
          </a:p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What materials development is still necessary to better enable renewable technologies?</a:t>
            </a:r>
          </a:p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What education and training of next-generation scientists and engineers is needed?</a:t>
            </a:r>
          </a:p>
        </p:txBody>
      </p:sp>
      <p:pic>
        <p:nvPicPr>
          <p:cNvPr id="14" name="Picture 4" descr="Ying Shirley Me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57" y="803512"/>
            <a:ext cx="1239808" cy="123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Venkatesh Narayanamur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32" y="803512"/>
            <a:ext cx="1239808" cy="123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Martin Wi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39" y="2964644"/>
            <a:ext cx="1244450" cy="124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762" y="4253407"/>
            <a:ext cx="1828959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esenter"/>
          <p:cNvSpPr>
            <a:spLocks noChangeArrowheads="1"/>
          </p:cNvSpPr>
          <p:nvPr/>
        </p:nvSpPr>
        <p:spPr bwMode="gray">
          <a:xfrm>
            <a:off x="2908307" y="3620505"/>
            <a:ext cx="6915557" cy="240632"/>
          </a:xfrm>
          <a:prstGeom prst="rect">
            <a:avLst/>
          </a:prstGeom>
          <a:solidFill>
            <a:schemeClr val="tx2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92890" eaLnBrk="0" hangingPunct="0">
              <a:buClr>
                <a:schemeClr val="tx1"/>
              </a:buClr>
            </a:pPr>
            <a:r>
              <a:rPr lang="en-US" sz="1726" i="1" dirty="0" err="1">
                <a:solidFill>
                  <a:schemeClr val="bg1"/>
                </a:solidFill>
              </a:rPr>
              <a:t>IISc</a:t>
            </a:r>
            <a:r>
              <a:rPr lang="en-US" sz="1726" i="1" dirty="0">
                <a:solidFill>
                  <a:schemeClr val="bg1"/>
                </a:solidFill>
              </a:rPr>
              <a:t>.,Bangalore</a:t>
            </a:r>
            <a:endParaRPr lang="en-US" sz="1876" dirty="0">
              <a:solidFill>
                <a:schemeClr val="bg1"/>
              </a:solidFill>
            </a:endParaRPr>
          </a:p>
        </p:txBody>
      </p:sp>
      <p:sp>
        <p:nvSpPr>
          <p:cNvPr id="16388" name="TDate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972" y="3628013"/>
            <a:ext cx="3748087" cy="300473"/>
          </a:xfrm>
          <a:solidFill>
            <a:schemeClr val="tx2">
              <a:alpha val="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726" dirty="0">
                <a:solidFill>
                  <a:schemeClr val="bg1"/>
                </a:solidFill>
              </a:rPr>
              <a:t>April 2018</a:t>
            </a:r>
            <a:endParaRPr lang="en-US" sz="1726" dirty="0">
              <a:solidFill>
                <a:schemeClr val="bg1"/>
              </a:solidFill>
            </a:endParaRPr>
          </a:p>
        </p:txBody>
      </p:sp>
      <p:sp>
        <p:nvSpPr>
          <p:cNvPr id="16389" name="TTitle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954405" y="1716287"/>
            <a:ext cx="7387697" cy="1599412"/>
          </a:xfrm>
          <a:solidFill>
            <a:schemeClr val="tx2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en-US" sz="2100" b="1" dirty="0"/>
              <a:t/>
            </a:r>
            <a:br>
              <a:rPr lang="en-US" sz="2100" b="1" dirty="0"/>
            </a:br>
            <a:r>
              <a:rPr lang="en-US" sz="2700" b="1" dirty="0"/>
              <a:t> </a:t>
            </a:r>
            <a:r>
              <a:rPr lang="en-US" sz="2100" b="1" dirty="0"/>
              <a:t/>
            </a:r>
            <a:br>
              <a:rPr lang="en-US" sz="2100" b="1" dirty="0"/>
            </a:br>
            <a:r>
              <a:rPr lang="en-US" sz="2100" b="1" dirty="0"/>
              <a:t> </a:t>
            </a:r>
            <a:br>
              <a:rPr lang="en-US" sz="2100" b="1" dirty="0"/>
            </a:br>
            <a:r>
              <a:rPr lang="en-US" sz="2100" b="1" dirty="0"/>
              <a:t>- The need to break the Basic–Applied Dichotomy</a:t>
            </a:r>
            <a:br>
              <a:rPr lang="en-US" sz="2100" b="1" dirty="0"/>
            </a:br>
            <a:r>
              <a:rPr lang="en-US" sz="2100" b="1" dirty="0"/>
              <a:t> </a:t>
            </a:r>
            <a:br>
              <a:rPr lang="en-US" sz="2100" b="1" dirty="0"/>
            </a:br>
            <a:r>
              <a:rPr lang="en-US" sz="2100" b="1" dirty="0"/>
              <a:t>- The necessity for policies to support the entire innovation chain across valleys of death</a:t>
            </a:r>
            <a:br>
              <a:rPr lang="en-US" sz="2100" b="1" dirty="0"/>
            </a:br>
            <a:r>
              <a:rPr lang="en-US" sz="2100" b="1" dirty="0"/>
              <a:t> </a:t>
            </a:r>
            <a:br>
              <a:rPr lang="en-US" sz="2100" b="1" dirty="0"/>
            </a:br>
            <a:r>
              <a:rPr lang="en-US" sz="2100" b="1" dirty="0"/>
              <a:t>- Materials Science must be closely coupled with device physics and engineering in order to attain its full potential </a:t>
            </a:r>
          </a:p>
        </p:txBody>
      </p:sp>
    </p:spTree>
    <p:extLst>
      <p:ext uri="{BB962C8B-B14F-4D97-AF65-F5344CB8AC3E}">
        <p14:creationId xmlns:p14="http://schemas.microsoft.com/office/powerpoint/2010/main" val="3424657650"/>
      </p:ext>
    </p:extLst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28058"/>
            <a:ext cx="8022770" cy="3529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662064" y="650171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189" eaLnBrk="1" hangingPunct="1"/>
            <a:r>
              <a:rPr lang="en-US" sz="2000" b="1" dirty="0">
                <a:solidFill>
                  <a:prstClr val="white"/>
                </a:solidFill>
                <a:latin typeface="Arial"/>
                <a:cs typeface="Arial"/>
              </a:rPr>
              <a:t>Priority Research Directions in Electrochemical Energy Storage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84" y="1328058"/>
            <a:ext cx="7696200" cy="30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061639-698B-4C60-9CA2-07233AB82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8150"/>
            <a:ext cx="6096000" cy="44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29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685800" y="666750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189" eaLnBrk="1" hangingPunct="1"/>
            <a:r>
              <a:rPr lang="en-US" sz="2000" b="1" dirty="0">
                <a:solidFill>
                  <a:prstClr val="white"/>
                </a:solidFill>
                <a:latin typeface="Arial"/>
                <a:cs typeface="Arial"/>
              </a:rPr>
              <a:t>Priority Research Directions in Electrochemical Energy Storage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64" y="1488711"/>
            <a:ext cx="7696200" cy="30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8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417588"/>
            <a:ext cx="4572000" cy="23852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4310" lvl="0" indent="-194310" algn="ctr">
              <a:spcAft>
                <a:spcPts val="1800"/>
              </a:spcAft>
              <a:defRPr/>
            </a:pP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www.mrs.org/vote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194310" lvl="0" indent="-194310" algn="ctr">
              <a:spcAft>
                <a:spcPts val="1800"/>
              </a:spcAft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Network: Spring2018</a:t>
            </a:r>
            <a:endParaRPr lang="en-US" sz="2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194310" lvl="0" indent="-194310" algn="ctr">
              <a:spcAft>
                <a:spcPts val="1800"/>
              </a:spcAft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Password: None Required</a:t>
            </a:r>
          </a:p>
          <a:p>
            <a:pPr marL="194310" lvl="0" indent="-194310" algn="ctr">
              <a:spcAft>
                <a:spcPts val="1800"/>
              </a:spcAft>
              <a:defRPr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403925"/>
            <a:ext cx="495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United States</a:t>
            </a:r>
          </a:p>
          <a:p>
            <a:pPr marL="342900" lvl="0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Africa</a:t>
            </a:r>
          </a:p>
          <a:p>
            <a:pPr marL="342900" lvl="0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Asia</a:t>
            </a:r>
          </a:p>
          <a:p>
            <a:pPr marL="342900" lvl="0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Europe</a:t>
            </a:r>
          </a:p>
          <a:p>
            <a:pPr marL="342900" lvl="0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Oceania</a:t>
            </a:r>
          </a:p>
          <a:p>
            <a:pPr marL="342900" lvl="0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Other North or Central America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South America</a:t>
            </a:r>
          </a:p>
          <a:p>
            <a:pPr>
              <a:defRPr/>
            </a:pP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www.mrs.org/vote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666750"/>
            <a:ext cx="4285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Where are you from?</a:t>
            </a:r>
          </a:p>
        </p:txBody>
      </p:sp>
    </p:spTree>
    <p:extLst>
      <p:ext uri="{BB962C8B-B14F-4D97-AF65-F5344CB8AC3E}">
        <p14:creationId xmlns:p14="http://schemas.microsoft.com/office/powerpoint/2010/main" val="18452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FBF425-2B09-B54B-A230-E34FAE6F7E77}"/>
              </a:ext>
            </a:extLst>
          </p:cNvPr>
          <p:cNvSpPr/>
          <p:nvPr/>
        </p:nvSpPr>
        <p:spPr>
          <a:xfrm>
            <a:off x="1752600" y="741491"/>
            <a:ext cx="579120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" lvl="0" indent="-194310" algn="ctr">
              <a:spcAft>
                <a:spcPts val="1800"/>
              </a:spcAft>
              <a:defRPr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What type of institution do you represent?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  <a:p>
            <a:pPr marL="1257300" lvl="2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University</a:t>
            </a:r>
          </a:p>
          <a:p>
            <a:pPr marL="1257300" lvl="2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Industry</a:t>
            </a:r>
          </a:p>
          <a:p>
            <a:pPr marL="1257300" lvl="2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Government-sponsored lab</a:t>
            </a:r>
          </a:p>
          <a:p>
            <a:pPr marL="1257300" lvl="2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Government agency</a:t>
            </a:r>
          </a:p>
          <a:p>
            <a:pPr marL="1257300" lvl="2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Other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www.mrs.org/vote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Font typeface="Arial" charset="0"/>
              <a:buChar char="•"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Font typeface="Arial" charset="0"/>
              <a:buChar char="•"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Font typeface="Arial" charset="0"/>
              <a:buChar char="•"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194310" lvl="0" indent="-194310" algn="ctr">
              <a:spcAft>
                <a:spcPts val="1800"/>
              </a:spcAft>
              <a:defRPr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af07c3-8dbe-4c94-ba24-4e6d7bacf86c"/>
  <p:tag name="__PE_POLL_URL" val="True"/>
  <p:tag name="__PE_ORIG_SIZE" val="36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af07c3-8dbe-4c94-ba24-4e6d7bacf86c"/>
  <p:tag name="__PE_POLL_URL" val="True"/>
  <p:tag name="__PE_ORIG_SIZE" val="36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af07c3-8dbe-4c94-ba24-4e6d7bacf86c"/>
  <p:tag name="__PE_POLL_URL" val="True"/>
  <p:tag name="__PE_ORIG_SIZE" val="36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af07c3-8dbe-4c94-ba24-4e6d7bacf86c"/>
  <p:tag name="__PE_POLL_URL" val="True"/>
  <p:tag name="__PE_ORIG_SIZE" val="36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af07c3-8dbe-4c94-ba24-4e6d7bacf86c"/>
  <p:tag name="__PE_POLL_URL" val="True"/>
  <p:tag name="__PE_ORIG_SIZE" val="3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af07c3-8dbe-4c94-ba24-4e6d7bacf86c"/>
  <p:tag name="__PE_POLL_URL" val="True"/>
  <p:tag name="__PE_ORIG_SIZE" val="36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af07c3-8dbe-4c94-ba24-4e6d7bacf86c"/>
  <p:tag name="__PE_POLL_URL" val="True"/>
  <p:tag name="__PE_ORIG_SIZE" val="36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af07c3-8dbe-4c94-ba24-4e6d7bacf86c"/>
  <p:tag name="__PE_POLL_URL" val="True"/>
  <p:tag name="__PE_ORIG_SIZE" val="36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af07c3-8dbe-4c94-ba24-4e6d7bacf86c"/>
  <p:tag name="__PE_POLL_URL" val="True"/>
  <p:tag name="__PE_ORIG_SIZE" val="36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af07c3-8dbe-4c94-ba24-4e6d7bacf86c"/>
  <p:tag name="__PE_POLL_URL" val="True"/>
  <p:tag name="__PE_ORIG_SIZE" val="36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af07c3-8dbe-4c94-ba24-4e6d7bacf86c"/>
  <p:tag name="__PE_POLL_URL" val="True"/>
  <p:tag name="__PE_ORIG_SIZE" val="3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908</Words>
  <Application>Microsoft Office PowerPoint</Application>
  <PresentationFormat>On-screen Show (16:9)</PresentationFormat>
  <Paragraphs>284</Paragraphs>
  <Slides>43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ＭＳ Ｐゴシック</vt:lpstr>
      <vt:lpstr>Arial</vt:lpstr>
      <vt:lpstr>BundesSans Office Bold</vt:lpstr>
      <vt:lpstr>Calibri</vt:lpstr>
      <vt:lpstr>Calibri Light</vt:lpstr>
      <vt:lpstr>Franklin Gothic Heavy</vt:lpstr>
      <vt:lpstr>Symbol</vt:lpstr>
      <vt:lpstr>Wingdings</vt:lpstr>
      <vt:lpstr>ヒラギノ角ゴ Pro W3</vt:lpstr>
      <vt:lpstr>Office Theme</vt:lpstr>
      <vt:lpstr>1_Office Theme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    - The need to break the Basic–Applied Dichotomy   - The necessity for policies to support the entire innovation chain across valleys of death   - Materials Science must be closely coupled with device physics and engineering in order to attain its full potential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Yokum</dc:creator>
  <cp:lastModifiedBy>Richard Souza</cp:lastModifiedBy>
  <cp:revision>129</cp:revision>
  <cp:lastPrinted>2018-03-21T17:35:58Z</cp:lastPrinted>
  <dcterms:created xsi:type="dcterms:W3CDTF">2016-03-03T18:36:30Z</dcterms:created>
  <dcterms:modified xsi:type="dcterms:W3CDTF">2018-04-04T04:14:33Z</dcterms:modified>
</cp:coreProperties>
</file>