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4" d="100"/>
          <a:sy n="114" d="100"/>
        </p:scale>
        <p:origin x="-1458"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7/5/2016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7/5/2016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7/5/2016</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Precious metals and </a:t>
            </a:r>
            <a:r>
              <a:rPr lang="en-US" dirty="0" err="1" smtClean="0"/>
              <a:t>coinagE</a:t>
            </a:r>
            <a:endParaRPr lang="en-US" dirty="0"/>
          </a:p>
        </p:txBody>
      </p:sp>
      <p:sp>
        <p:nvSpPr>
          <p:cNvPr id="3" name="Subtitle 2"/>
          <p:cNvSpPr>
            <a:spLocks noGrp="1"/>
          </p:cNvSpPr>
          <p:nvPr>
            <p:ph type="subTitle" idx="1"/>
          </p:nvPr>
        </p:nvSpPr>
        <p:spPr/>
        <p:txBody>
          <a:bodyPr/>
          <a:lstStyle/>
          <a:p>
            <a:r>
              <a:rPr lang="en-US" dirty="0" smtClean="0"/>
              <a:t>Florin Curta</a:t>
            </a:r>
          </a:p>
          <a:p>
            <a:r>
              <a:rPr lang="en-US" dirty="0" smtClean="0"/>
              <a:t>Department of History</a:t>
            </a:r>
            <a:endParaRPr lang="en-US" dirty="0"/>
          </a:p>
        </p:txBody>
      </p:sp>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734221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role of money?</a:t>
            </a:r>
            <a:endParaRPr lang="en-US" dirty="0"/>
          </a:p>
        </p:txBody>
      </p:sp>
      <p:pic>
        <p:nvPicPr>
          <p:cNvPr id="4" name="Picture 3" descr="url-257x3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320"/>
            <a:ext cx="3263900" cy="4445000"/>
          </a:xfrm>
          <a:prstGeom prst="rect">
            <a:avLst/>
          </a:prstGeom>
        </p:spPr>
      </p:pic>
      <p:pic>
        <p:nvPicPr>
          <p:cNvPr id="5" name="Picture 4" descr="Lady+Gaga+money+honey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5650" y="1288720"/>
            <a:ext cx="3150361" cy="4846709"/>
          </a:xfrm>
          <a:prstGeom prst="rect">
            <a:avLst/>
          </a:prstGeom>
        </p:spPr>
      </p:pic>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
        <p:nvSpPr>
          <p:cNvPr id="3" name="TextBox 2"/>
          <p:cNvSpPr txBox="1"/>
          <p:nvPr/>
        </p:nvSpPr>
        <p:spPr>
          <a:xfrm>
            <a:off x="560266" y="1877049"/>
            <a:ext cx="7741001" cy="1477328"/>
          </a:xfrm>
          <a:prstGeom prst="rect">
            <a:avLst/>
          </a:prstGeom>
          <a:noFill/>
        </p:spPr>
        <p:txBody>
          <a:bodyPr wrap="square" rtlCol="0">
            <a:spAutoFit/>
          </a:bodyPr>
          <a:lstStyle/>
          <a:p>
            <a:pPr marL="285750" indent="-285750">
              <a:buFont typeface="Arial"/>
              <a:buChar char="•"/>
            </a:pPr>
            <a:r>
              <a:rPr lang="en-US" dirty="0" smtClean="0"/>
              <a:t>Medium of exchange: without it, no complex economy</a:t>
            </a:r>
          </a:p>
          <a:p>
            <a:pPr marL="285750" indent="-285750">
              <a:buFont typeface="Arial"/>
              <a:buChar char="•"/>
            </a:pPr>
            <a:endParaRPr lang="en-US" dirty="0"/>
          </a:p>
          <a:p>
            <a:pPr marL="285750" indent="-285750">
              <a:buFont typeface="Arial"/>
              <a:buChar char="•"/>
            </a:pPr>
            <a:r>
              <a:rPr lang="en-US" dirty="0" smtClean="0"/>
              <a:t>Standard of value: without it, goods cannot be compared to each other</a:t>
            </a:r>
          </a:p>
          <a:p>
            <a:pPr marL="285750" indent="-285750">
              <a:buFont typeface="Arial"/>
              <a:buChar char="•"/>
            </a:pPr>
            <a:endParaRPr lang="en-US" dirty="0"/>
          </a:p>
          <a:p>
            <a:pPr marL="285750" indent="-285750">
              <a:buFont typeface="Arial"/>
              <a:buChar char="•"/>
            </a:pPr>
            <a:r>
              <a:rPr lang="en-US" dirty="0" smtClean="0"/>
              <a:t>Way of storing value</a:t>
            </a:r>
            <a:endParaRPr lang="en-US" dirty="0"/>
          </a:p>
        </p:txBody>
      </p:sp>
    </p:spTree>
    <p:extLst>
      <p:ext uri="{BB962C8B-B14F-4D97-AF65-F5344CB8AC3E}">
        <p14:creationId xmlns:p14="http://schemas.microsoft.com/office/powerpoint/2010/main" val="12975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IMG_1875SmWeb.180203647_st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711200"/>
            <a:ext cx="8128000" cy="5422900"/>
          </a:xfrm>
          <a:prstGeom prst="rect">
            <a:avLst/>
          </a:prstGeom>
        </p:spPr>
      </p:pic>
      <p:sp>
        <p:nvSpPr>
          <p:cNvPr id="3" name="TextBox 2"/>
          <p:cNvSpPr txBox="1"/>
          <p:nvPr/>
        </p:nvSpPr>
        <p:spPr>
          <a:xfrm>
            <a:off x="392186" y="205448"/>
            <a:ext cx="4482124" cy="369332"/>
          </a:xfrm>
          <a:prstGeom prst="rect">
            <a:avLst/>
          </a:prstGeom>
          <a:noFill/>
        </p:spPr>
        <p:txBody>
          <a:bodyPr wrap="square" rtlCol="0">
            <a:spAutoFit/>
          </a:bodyPr>
          <a:lstStyle/>
          <a:p>
            <a:r>
              <a:rPr lang="en-US" dirty="0" smtClean="0"/>
              <a:t>Money as a means of payment</a:t>
            </a:r>
            <a:endParaRPr lang="en-US" dirty="0"/>
          </a:p>
        </p:txBody>
      </p:sp>
      <p:sp>
        <p:nvSpPr>
          <p:cNvPr id="4" name="TextBox 3"/>
          <p:cNvSpPr txBox="1"/>
          <p:nvPr/>
        </p:nvSpPr>
        <p:spPr>
          <a:xfrm>
            <a:off x="6124143" y="6284846"/>
            <a:ext cx="2511857" cy="369332"/>
          </a:xfrm>
          <a:prstGeom prst="rect">
            <a:avLst/>
          </a:prstGeom>
          <a:noFill/>
        </p:spPr>
        <p:txBody>
          <a:bodyPr wrap="square" rtlCol="0">
            <a:spAutoFit/>
          </a:bodyPr>
          <a:lstStyle/>
          <a:p>
            <a:r>
              <a:rPr lang="en-US" dirty="0" smtClean="0"/>
              <a:t>Bride price in Vanuatu</a:t>
            </a:r>
            <a:endParaRPr lang="en-US" dirty="0"/>
          </a:p>
        </p:txBody>
      </p:sp>
    </p:spTree>
    <p:extLst>
      <p:ext uri="{BB962C8B-B14F-4D97-AF65-F5344CB8AC3E}">
        <p14:creationId xmlns:p14="http://schemas.microsoft.com/office/powerpoint/2010/main" val="3446489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Silver as standard of value in ancient Egypt: </a:t>
            </a:r>
            <a:r>
              <a:rPr lang="en-US" sz="2400" dirty="0" err="1" smtClean="0"/>
              <a:t>Erenofre</a:t>
            </a:r>
            <a:r>
              <a:rPr lang="en-US" sz="2400" dirty="0" smtClean="0"/>
              <a:t> buys a slave girl </a:t>
            </a:r>
            <a:endParaRPr lang="en-US" sz="2400" dirty="0"/>
          </a:p>
        </p:txBody>
      </p:sp>
      <p:sp>
        <p:nvSpPr>
          <p:cNvPr id="3" name="TextBox 2"/>
          <p:cNvSpPr txBox="1"/>
          <p:nvPr/>
        </p:nvSpPr>
        <p:spPr>
          <a:xfrm>
            <a:off x="588278" y="1839695"/>
            <a:ext cx="8077161" cy="3554820"/>
          </a:xfrm>
          <a:prstGeom prst="rect">
            <a:avLst/>
          </a:prstGeom>
          <a:noFill/>
        </p:spPr>
        <p:txBody>
          <a:bodyPr wrap="square" rtlCol="0">
            <a:spAutoFit/>
          </a:bodyPr>
          <a:lstStyle/>
          <a:p>
            <a:pPr>
              <a:spcBef>
                <a:spcPct val="50000"/>
              </a:spcBef>
            </a:pPr>
            <a:r>
              <a:rPr lang="en-US" dirty="0" smtClean="0"/>
              <a:t>“1 </a:t>
            </a:r>
            <a:r>
              <a:rPr lang="en-US" dirty="0"/>
              <a:t>shroud of Upper Egyptian cloth, makes 5 </a:t>
            </a:r>
            <a:r>
              <a:rPr lang="en-US" i="1" dirty="0"/>
              <a:t>kite</a:t>
            </a:r>
            <a:r>
              <a:rPr lang="en-US" dirty="0"/>
              <a:t> of silver;</a:t>
            </a:r>
          </a:p>
          <a:p>
            <a:pPr>
              <a:spcBef>
                <a:spcPct val="50000"/>
              </a:spcBef>
            </a:pPr>
            <a:r>
              <a:rPr lang="en-US" dirty="0"/>
              <a:t>1 blanket of Upper Egyptian cloth, makes 3 1/3 </a:t>
            </a:r>
            <a:r>
              <a:rPr lang="en-US" i="1" dirty="0"/>
              <a:t>kite</a:t>
            </a:r>
            <a:r>
              <a:rPr lang="en-US" dirty="0"/>
              <a:t> of silver;</a:t>
            </a:r>
          </a:p>
          <a:p>
            <a:pPr>
              <a:spcBef>
                <a:spcPct val="50000"/>
              </a:spcBef>
            </a:pPr>
            <a:r>
              <a:rPr lang="en-US" dirty="0"/>
              <a:t>1 </a:t>
            </a:r>
            <a:r>
              <a:rPr lang="en-US" i="1" dirty="0" err="1"/>
              <a:t>djayt</a:t>
            </a:r>
            <a:r>
              <a:rPr lang="en-US" dirty="0"/>
              <a:t> garment of Upper Egyptian cloth, makes 4 </a:t>
            </a:r>
            <a:r>
              <a:rPr lang="en-US" i="1" dirty="0"/>
              <a:t>kite</a:t>
            </a:r>
            <a:r>
              <a:rPr lang="en-US" dirty="0"/>
              <a:t> of silver; </a:t>
            </a:r>
          </a:p>
          <a:p>
            <a:pPr>
              <a:spcBef>
                <a:spcPct val="50000"/>
              </a:spcBef>
            </a:pPr>
            <a:r>
              <a:rPr lang="en-US" dirty="0"/>
              <a:t>3 </a:t>
            </a:r>
            <a:r>
              <a:rPr lang="en-US" i="1" dirty="0" err="1"/>
              <a:t>sdy</a:t>
            </a:r>
            <a:r>
              <a:rPr lang="en-US" dirty="0"/>
              <a:t>-garments of fine Upper Egyptian cloth, makes 5 </a:t>
            </a:r>
            <a:r>
              <a:rPr lang="en-US" i="1" dirty="0"/>
              <a:t>kite</a:t>
            </a:r>
            <a:r>
              <a:rPr lang="en-US" dirty="0"/>
              <a:t> of silver; </a:t>
            </a:r>
          </a:p>
          <a:p>
            <a:pPr>
              <a:spcBef>
                <a:spcPct val="50000"/>
              </a:spcBef>
            </a:pPr>
            <a:r>
              <a:rPr lang="en-US" dirty="0"/>
              <a:t>1 dress of fine Upper Egyptian cloth, makes 5 </a:t>
            </a:r>
            <a:r>
              <a:rPr lang="en-US" i="1" dirty="0"/>
              <a:t>kite</a:t>
            </a:r>
            <a:r>
              <a:rPr lang="en-US" dirty="0"/>
              <a:t> of silver</a:t>
            </a:r>
            <a:r>
              <a:rPr lang="en-US" dirty="0" smtClean="0"/>
              <a:t>…” </a:t>
            </a:r>
          </a:p>
          <a:p>
            <a:pPr>
              <a:spcBef>
                <a:spcPct val="50000"/>
              </a:spcBef>
            </a:pPr>
            <a:endParaRPr lang="en-US" dirty="0" smtClean="0"/>
          </a:p>
          <a:p>
            <a:pPr>
              <a:spcBef>
                <a:spcPct val="50000"/>
              </a:spcBef>
            </a:pPr>
            <a:endParaRPr lang="en-US" dirty="0"/>
          </a:p>
          <a:p>
            <a:pPr>
              <a:spcBef>
                <a:spcPct val="50000"/>
              </a:spcBef>
            </a:pPr>
            <a:r>
              <a:rPr lang="en-US" dirty="0" smtClean="0"/>
              <a:t>(court deposition document from the reign of Ramses II, 1279-1213 B.C.)</a:t>
            </a:r>
            <a:endParaRPr lang="en-US" dirty="0"/>
          </a:p>
          <a:p>
            <a:endParaRPr lang="en-US" dirty="0"/>
          </a:p>
        </p:txBody>
      </p:sp>
    </p:spTree>
    <p:extLst>
      <p:ext uri="{BB962C8B-B14F-4D97-AF65-F5344CB8AC3E}">
        <p14:creationId xmlns:p14="http://schemas.microsoft.com/office/powerpoint/2010/main" val="762620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85528"/>
            <a:ext cx="7162411" cy="523427"/>
          </a:xfrm>
        </p:spPr>
        <p:txBody>
          <a:bodyPr>
            <a:noAutofit/>
          </a:bodyPr>
          <a:lstStyle/>
          <a:p>
            <a:r>
              <a:rPr lang="en-US" sz="2800" dirty="0" smtClean="0"/>
              <a:t>First commercial use of precious metals</a:t>
            </a:r>
            <a:endParaRPr lang="en-US" sz="2800" dirty="0"/>
          </a:p>
        </p:txBody>
      </p:sp>
      <p:sp>
        <p:nvSpPr>
          <p:cNvPr id="3" name="Text Placeholder 2"/>
          <p:cNvSpPr>
            <a:spLocks noGrp="1"/>
          </p:cNvSpPr>
          <p:nvPr>
            <p:ph type="body" idx="2"/>
          </p:nvPr>
        </p:nvSpPr>
        <p:spPr>
          <a:xfrm>
            <a:off x="2557085" y="5841834"/>
            <a:ext cx="4921350" cy="400417"/>
          </a:xfrm>
        </p:spPr>
        <p:txBody>
          <a:bodyPr>
            <a:normAutofit/>
          </a:bodyPr>
          <a:lstStyle/>
          <a:p>
            <a:r>
              <a:rPr lang="en-US" dirty="0" smtClean="0"/>
              <a:t>Cuneiform tablet from the </a:t>
            </a:r>
            <a:r>
              <a:rPr lang="en-US" dirty="0" err="1" smtClean="0"/>
              <a:t>Kültepe</a:t>
            </a:r>
            <a:r>
              <a:rPr lang="en-US" dirty="0" smtClean="0"/>
              <a:t> </a:t>
            </a:r>
            <a:r>
              <a:rPr lang="en-US" dirty="0"/>
              <a:t>archive (19th c. B.C.)</a:t>
            </a:r>
          </a:p>
        </p:txBody>
      </p:sp>
      <p:pic>
        <p:nvPicPr>
          <p:cNvPr id="5" name="Content Placeholder 4" descr="tablet.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74000" r="-74000"/>
          <a:stretch>
            <a:fillRect/>
          </a:stretch>
        </p:blipFill>
        <p:spPr/>
      </p:pic>
    </p:spTree>
    <p:extLst>
      <p:ext uri="{BB962C8B-B14F-4D97-AF65-F5344CB8AC3E}">
        <p14:creationId xmlns:p14="http://schemas.microsoft.com/office/powerpoint/2010/main" val="273705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798869"/>
          </a:xfrm>
        </p:spPr>
        <p:txBody>
          <a:bodyPr>
            <a:normAutofit/>
          </a:bodyPr>
          <a:lstStyle/>
          <a:p>
            <a:r>
              <a:rPr lang="en-US" sz="2800" dirty="0" smtClean="0"/>
              <a:t>Precious metals as money: </a:t>
            </a:r>
            <a:r>
              <a:rPr lang="en-US" sz="2800" dirty="0" err="1" smtClean="0"/>
              <a:t>hacksilver</a:t>
            </a:r>
            <a:endParaRPr lang="en-US" sz="2800" dirty="0"/>
          </a:p>
        </p:txBody>
      </p:sp>
      <p:pic>
        <p:nvPicPr>
          <p:cNvPr id="3" name="Picture 2" descr="hacksilve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400" y="1073189"/>
            <a:ext cx="8308294" cy="5656711"/>
          </a:xfrm>
          <a:prstGeom prst="rect">
            <a:avLst/>
          </a:prstGeom>
        </p:spPr>
      </p:pic>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2805588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in the Old Testament</a:t>
            </a:r>
            <a:endParaRPr lang="en-US" dirty="0"/>
          </a:p>
        </p:txBody>
      </p:sp>
      <p:sp>
        <p:nvSpPr>
          <p:cNvPr id="3" name="TextBox 2"/>
          <p:cNvSpPr txBox="1"/>
          <p:nvPr/>
        </p:nvSpPr>
        <p:spPr>
          <a:xfrm>
            <a:off x="457200" y="1811679"/>
            <a:ext cx="8189564" cy="2585323"/>
          </a:xfrm>
          <a:prstGeom prst="rect">
            <a:avLst/>
          </a:prstGeom>
          <a:noFill/>
        </p:spPr>
        <p:txBody>
          <a:bodyPr wrap="square" rtlCol="0">
            <a:spAutoFit/>
          </a:bodyPr>
          <a:lstStyle/>
          <a:p>
            <a:pPr marL="285750" indent="-285750">
              <a:spcBef>
                <a:spcPct val="50000"/>
              </a:spcBef>
              <a:buFont typeface="Arial"/>
              <a:buChar char="•"/>
            </a:pPr>
            <a:r>
              <a:rPr lang="en-US" dirty="0">
                <a:solidFill>
                  <a:srgbClr val="FFFFFF"/>
                </a:solidFill>
              </a:rPr>
              <a:t>Now he [the Pharaoh] treated Abram well for her [</a:t>
            </a:r>
            <a:r>
              <a:rPr lang="en-US" dirty="0" err="1" smtClean="0">
                <a:solidFill>
                  <a:srgbClr val="FFFFFF"/>
                </a:solidFill>
              </a:rPr>
              <a:t>Sarai’s</a:t>
            </a:r>
            <a:r>
              <a:rPr lang="en-US" dirty="0">
                <a:solidFill>
                  <a:srgbClr val="FFFFFF"/>
                </a:solidFill>
              </a:rPr>
              <a:t>] sake, and gave him sheep, oxen, donkeys, male and female servants, mules, and camels (</a:t>
            </a:r>
            <a:r>
              <a:rPr lang="en-US" i="1" dirty="0">
                <a:solidFill>
                  <a:srgbClr val="FFFFFF"/>
                </a:solidFill>
              </a:rPr>
              <a:t>Genesis</a:t>
            </a:r>
            <a:r>
              <a:rPr lang="en-US" dirty="0">
                <a:solidFill>
                  <a:srgbClr val="FFFFFF"/>
                </a:solidFill>
              </a:rPr>
              <a:t> 12:16)</a:t>
            </a:r>
          </a:p>
          <a:p>
            <a:pPr marL="285750" indent="-285750">
              <a:spcBef>
                <a:spcPct val="50000"/>
              </a:spcBef>
              <a:buFont typeface="Arial"/>
              <a:buChar char="•"/>
            </a:pPr>
            <a:r>
              <a:rPr lang="en-US" dirty="0">
                <a:solidFill>
                  <a:srgbClr val="FFFFFF"/>
                </a:solidFill>
              </a:rPr>
              <a:t>Abram was very rich in cattle, silver, and gold (</a:t>
            </a:r>
            <a:r>
              <a:rPr lang="en-US" i="1" dirty="0">
                <a:solidFill>
                  <a:srgbClr val="FFFFFF"/>
                </a:solidFill>
              </a:rPr>
              <a:t>Genesis</a:t>
            </a:r>
            <a:r>
              <a:rPr lang="en-US" dirty="0">
                <a:solidFill>
                  <a:srgbClr val="FFFFFF"/>
                </a:solidFill>
              </a:rPr>
              <a:t> 13:2)</a:t>
            </a:r>
          </a:p>
          <a:p>
            <a:pPr marL="285750" indent="-285750">
              <a:spcBef>
                <a:spcPct val="50000"/>
              </a:spcBef>
              <a:buFont typeface="Arial"/>
              <a:buChar char="•"/>
            </a:pPr>
            <a:r>
              <a:rPr lang="en-US" dirty="0">
                <a:solidFill>
                  <a:srgbClr val="FFFFFF"/>
                </a:solidFill>
              </a:rPr>
              <a:t>Isaac </a:t>
            </a:r>
            <a:r>
              <a:rPr lang="ja-JP" altLang="en-US" dirty="0">
                <a:solidFill>
                  <a:srgbClr val="FFFFFF"/>
                </a:solidFill>
              </a:rPr>
              <a:t>“</a:t>
            </a:r>
            <a:r>
              <a:rPr lang="en-US" dirty="0">
                <a:solidFill>
                  <a:srgbClr val="FFFFFF"/>
                </a:solidFill>
              </a:rPr>
              <a:t>began to prosper, and continued prospering until he became very prosperous; for he had herds of sheep and oxen and many </a:t>
            </a:r>
            <a:r>
              <a:rPr lang="en-US" dirty="0" smtClean="0">
                <a:solidFill>
                  <a:srgbClr val="FFFFFF"/>
                </a:solidFill>
              </a:rPr>
              <a:t>fields.” (</a:t>
            </a:r>
            <a:r>
              <a:rPr lang="en-US" i="1" dirty="0">
                <a:solidFill>
                  <a:srgbClr val="FFFFFF"/>
                </a:solidFill>
              </a:rPr>
              <a:t>Genesis</a:t>
            </a:r>
            <a:r>
              <a:rPr lang="en-US" dirty="0">
                <a:solidFill>
                  <a:srgbClr val="FFFFFF"/>
                </a:solidFill>
              </a:rPr>
              <a:t> 26:13-14)</a:t>
            </a:r>
          </a:p>
          <a:p>
            <a:endParaRPr lang="en-US" dirty="0"/>
          </a:p>
        </p:txBody>
      </p:sp>
      <p:pic>
        <p:nvPicPr>
          <p:cNvPr id="4" name="Picture 3" descr="Gold-Circlet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1548676"/>
            <a:ext cx="4318000" cy="5105400"/>
          </a:xfrm>
          <a:prstGeom prst="rect">
            <a:avLst/>
          </a:prstGeom>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22654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Drachma=a handful of (six) spits</a:t>
            </a:r>
            <a:endParaRPr lang="en-US" dirty="0"/>
          </a:p>
        </p:txBody>
      </p:sp>
      <p:pic>
        <p:nvPicPr>
          <p:cNvPr id="3" name="Picture 2" descr="DrachmaSpit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206" y="1417320"/>
            <a:ext cx="2151990" cy="5233092"/>
          </a:xfrm>
          <a:prstGeom prst="rect">
            <a:avLst/>
          </a:prstGeom>
        </p:spPr>
      </p:pic>
      <p:pic>
        <p:nvPicPr>
          <p:cNvPr id="4" name="Picture 3" descr="tetradrach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69280" y="2484055"/>
            <a:ext cx="6510688" cy="3214137"/>
          </a:xfrm>
          <a:prstGeom prst="rect">
            <a:avLst/>
          </a:prstGeom>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3923338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knife money (</a:t>
            </a:r>
            <a:r>
              <a:rPr lang="en-US" i="1" dirty="0" err="1" smtClean="0"/>
              <a:t>huo</a:t>
            </a:r>
            <a:r>
              <a:rPr lang="en-US" dirty="0" smtClean="0"/>
              <a:t>)</a:t>
            </a:r>
            <a:endParaRPr lang="en-US" dirty="0"/>
          </a:p>
        </p:txBody>
      </p:sp>
      <p:pic>
        <p:nvPicPr>
          <p:cNvPr id="5" name="Picture Placeholder 4" descr="ancient-knife-money.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59047" b="-59047"/>
          <a:stretch>
            <a:fillRect/>
          </a:stretch>
        </p:blipFill>
        <p:spPr/>
      </p:pic>
      <p:sp>
        <p:nvSpPr>
          <p:cNvPr id="4" name="Text Placeholder 3"/>
          <p:cNvSpPr>
            <a:spLocks noGrp="1"/>
          </p:cNvSpPr>
          <p:nvPr>
            <p:ph type="body" sz="half" idx="2"/>
          </p:nvPr>
        </p:nvSpPr>
        <p:spPr/>
        <p:txBody>
          <a:bodyPr/>
          <a:lstStyle/>
          <a:p>
            <a:r>
              <a:rPr lang="en-US" dirty="0" smtClean="0"/>
              <a:t>State of Qi, 4</a:t>
            </a:r>
            <a:r>
              <a:rPr lang="en-US" baseline="30000" dirty="0" smtClean="0"/>
              <a:t>th</a:t>
            </a:r>
            <a:r>
              <a:rPr lang="en-US" dirty="0" smtClean="0"/>
              <a:t> century B.C.</a:t>
            </a:r>
            <a:endParaRPr lang="en-US" dirty="0"/>
          </a:p>
        </p:txBody>
      </p:sp>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3811402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198902" cy="1143000"/>
          </a:xfrm>
        </p:spPr>
        <p:txBody>
          <a:bodyPr>
            <a:noAutofit/>
          </a:bodyPr>
          <a:lstStyle/>
          <a:p>
            <a:r>
              <a:rPr lang="en-US" sz="2400" dirty="0">
                <a:solidFill>
                  <a:srgbClr val="FFFFFF"/>
                </a:solidFill>
              </a:rPr>
              <a:t>The earliest datable coins: electrum coins from Ephesus</a:t>
            </a:r>
            <a:r>
              <a:rPr lang="en-US" sz="2400" dirty="0">
                <a:solidFill>
                  <a:schemeClr val="tx2"/>
                </a:solidFill>
              </a:rPr>
              <a:t/>
            </a:r>
            <a:br>
              <a:rPr lang="en-US" sz="2400" dirty="0">
                <a:solidFill>
                  <a:schemeClr val="tx2"/>
                </a:solidFill>
              </a:rPr>
            </a:br>
            <a:endParaRPr lang="en-US" sz="2400" dirty="0"/>
          </a:p>
        </p:txBody>
      </p:sp>
      <p:pic>
        <p:nvPicPr>
          <p:cNvPr id="3" name="Picture 2" descr="1280px-Map_of_Lydia_ancient_times-en.sv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0994" y="1229418"/>
            <a:ext cx="7769015" cy="5377616"/>
          </a:xfrm>
          <a:prstGeom prst="rect">
            <a:avLst/>
          </a:prstGeom>
        </p:spPr>
      </p:pic>
      <p:pic>
        <p:nvPicPr>
          <p:cNvPr id="5" name="Picture 4" descr="MountTmolus_Bozdag_Turk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24" y="1053959"/>
            <a:ext cx="7610475" cy="5553075"/>
          </a:xfrm>
          <a:prstGeom prst="rect">
            <a:avLst/>
          </a:prstGeom>
        </p:spPr>
      </p:pic>
      <p:pic>
        <p:nvPicPr>
          <p:cNvPr id="6" name="Picture 5" descr="electrum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27592"/>
            <a:ext cx="5406562" cy="3008404"/>
          </a:xfrm>
          <a:prstGeom prst="rect">
            <a:avLst/>
          </a:prstGeom>
        </p:spPr>
      </p:pic>
      <p:pic>
        <p:nvPicPr>
          <p:cNvPr id="8" name="Picture 7" descr="03427z0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139695"/>
            <a:ext cx="5641644" cy="2496301"/>
          </a:xfrm>
          <a:prstGeom prst="rect">
            <a:avLst/>
          </a:prstGeom>
        </p:spPr>
      </p:pic>
      <p:pic>
        <p:nvPicPr>
          <p:cNvPr id="10" name="Picture 9" descr="aegea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914986"/>
            <a:ext cx="9144000" cy="5692048"/>
          </a:xfrm>
          <a:prstGeom prst="rect">
            <a:avLst/>
          </a:prstGeom>
        </p:spPr>
      </p:pic>
      <p:sp>
        <p:nvSpPr>
          <p:cNvPr id="9" name="Rectangle 8"/>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4152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coinage in ancient Greece</a:t>
            </a:r>
            <a:endParaRPr lang="en-US" dirty="0"/>
          </a:p>
        </p:txBody>
      </p:sp>
      <p:sp>
        <p:nvSpPr>
          <p:cNvPr id="3" name="Text Placeholder 2"/>
          <p:cNvSpPr>
            <a:spLocks noGrp="1"/>
          </p:cNvSpPr>
          <p:nvPr>
            <p:ph type="body" idx="1"/>
          </p:nvPr>
        </p:nvSpPr>
        <p:spPr/>
        <p:txBody>
          <a:bodyPr>
            <a:normAutofit/>
          </a:bodyPr>
          <a:lstStyle/>
          <a:p>
            <a:r>
              <a:rPr lang="en-US" sz="1600" dirty="0" smtClean="0"/>
              <a:t>Aegina, “turtle” </a:t>
            </a:r>
            <a:r>
              <a:rPr lang="en-US" sz="1600" dirty="0" err="1" smtClean="0"/>
              <a:t>stater</a:t>
            </a:r>
            <a:r>
              <a:rPr lang="en-US" sz="1600" dirty="0" smtClean="0"/>
              <a:t>, 480 B.C. </a:t>
            </a:r>
            <a:endParaRPr lang="en-US" sz="1600" dirty="0"/>
          </a:p>
        </p:txBody>
      </p:sp>
      <p:sp>
        <p:nvSpPr>
          <p:cNvPr id="4" name="Text Placeholder 3"/>
          <p:cNvSpPr>
            <a:spLocks noGrp="1"/>
          </p:cNvSpPr>
          <p:nvPr>
            <p:ph type="body" sz="half" idx="3"/>
          </p:nvPr>
        </p:nvSpPr>
        <p:spPr/>
        <p:txBody>
          <a:bodyPr>
            <a:normAutofit/>
          </a:bodyPr>
          <a:lstStyle/>
          <a:p>
            <a:r>
              <a:rPr lang="en-US" sz="1600" dirty="0" smtClean="0"/>
              <a:t>Athens, “owl” </a:t>
            </a:r>
            <a:r>
              <a:rPr lang="en-US" sz="1600" dirty="0" err="1" smtClean="0"/>
              <a:t>didrachm</a:t>
            </a:r>
            <a:r>
              <a:rPr lang="en-US" sz="1600" dirty="0" smtClean="0"/>
              <a:t>, 450-440 B.C.</a:t>
            </a:r>
            <a:endParaRPr lang="en-US" sz="1600" dirty="0"/>
          </a:p>
        </p:txBody>
      </p:sp>
      <p:pic>
        <p:nvPicPr>
          <p:cNvPr id="7" name="Content Placeholder 6" descr="silver-coin.jpg"/>
          <p:cNvPicPr>
            <a:picLocks noGrp="1" noChangeAspect="1"/>
          </p:cNvPicPr>
          <p:nvPr>
            <p:ph sz="quarter" idx="2"/>
          </p:nvPr>
        </p:nvPicPr>
        <p:blipFill>
          <a:blip r:embed="rId2">
            <a:extLst>
              <a:ext uri="{28A0092B-C50C-407E-A947-70E740481C1C}">
                <a14:useLocalDpi xmlns:a14="http://schemas.microsoft.com/office/drawing/2010/main" val="0"/>
              </a:ext>
            </a:extLst>
          </a:blip>
          <a:srcRect l="5082" r="5082"/>
          <a:stretch>
            <a:fillRect/>
          </a:stretch>
        </p:blipFill>
        <p:spPr/>
      </p:pic>
      <p:pic>
        <p:nvPicPr>
          <p:cNvPr id="8" name="Content Placeholder 7" descr="1944.100.24167.rev.width350.jpg"/>
          <p:cNvPicPr>
            <a:picLocks noGrp="1" noChangeAspect="1"/>
          </p:cNvPicPr>
          <p:nvPr>
            <p:ph sz="quarter" idx="4"/>
          </p:nvPr>
        </p:nvPicPr>
        <p:blipFill>
          <a:blip r:embed="rId3">
            <a:extLst>
              <a:ext uri="{28A0092B-C50C-407E-A947-70E740481C1C}">
                <a14:useLocalDpi xmlns:a14="http://schemas.microsoft.com/office/drawing/2010/main" val="0"/>
              </a:ext>
            </a:extLst>
          </a:blip>
          <a:srcRect l="343" r="343"/>
          <a:stretch>
            <a:fillRect/>
          </a:stretch>
        </p:blipFill>
        <p:spPr/>
      </p:pic>
      <p:sp>
        <p:nvSpPr>
          <p:cNvPr id="9" name="Rectangle 8"/>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484593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Greek </a:t>
            </a:r>
            <a:br>
              <a:rPr lang="en-US" dirty="0" smtClean="0"/>
            </a:br>
            <a:r>
              <a:rPr lang="en-US" dirty="0" smtClean="0"/>
              <a:t>electrum coin</a:t>
            </a:r>
            <a:endParaRPr lang="en-US" dirty="0"/>
          </a:p>
        </p:txBody>
      </p:sp>
      <p:pic>
        <p:nvPicPr>
          <p:cNvPr id="5" name="Picture Placeholder 4" descr="electrum.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63889" b="-63889"/>
          <a:stretch>
            <a:fillRect/>
          </a:stretch>
        </p:blipFill>
        <p:spPr/>
      </p:pic>
      <p:sp>
        <p:nvSpPr>
          <p:cNvPr id="4" name="Text Placeholder 3"/>
          <p:cNvSpPr>
            <a:spLocks noGrp="1"/>
          </p:cNvSpPr>
          <p:nvPr>
            <p:ph type="body" sz="half" idx="2"/>
          </p:nvPr>
        </p:nvSpPr>
        <p:spPr/>
        <p:txBody>
          <a:bodyPr/>
          <a:lstStyle/>
          <a:p>
            <a:r>
              <a:rPr lang="en-US" dirty="0" err="1" smtClean="0"/>
              <a:t>Kyzikos</a:t>
            </a:r>
            <a:r>
              <a:rPr lang="en-US" dirty="0" smtClean="0"/>
              <a:t> in </a:t>
            </a:r>
            <a:r>
              <a:rPr lang="en-US" dirty="0" err="1" smtClean="0"/>
              <a:t>Mysia</a:t>
            </a:r>
            <a:r>
              <a:rPr lang="en-US" dirty="0" smtClean="0"/>
              <a:t> (Asia Minor) </a:t>
            </a:r>
          </a:p>
          <a:p>
            <a:r>
              <a:rPr lang="en-US" dirty="0" smtClean="0"/>
              <a:t>550-475 B.C.</a:t>
            </a:r>
            <a:endParaRPr lang="en-US" dirty="0"/>
          </a:p>
        </p:txBody>
      </p:sp>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3174381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707" y="1036580"/>
            <a:ext cx="3800818" cy="765761"/>
          </a:xfrm>
        </p:spPr>
        <p:txBody>
          <a:bodyPr>
            <a:normAutofit/>
          </a:bodyPr>
          <a:lstStyle/>
          <a:p>
            <a:r>
              <a:rPr lang="en-US" sz="2400" dirty="0" smtClean="0"/>
              <a:t>Six characteristics of money</a:t>
            </a:r>
            <a:endParaRPr lang="en-US" sz="2400" dirty="0"/>
          </a:p>
        </p:txBody>
      </p:sp>
      <p:sp>
        <p:nvSpPr>
          <p:cNvPr id="3" name="TextBox 2"/>
          <p:cNvSpPr txBox="1"/>
          <p:nvPr/>
        </p:nvSpPr>
        <p:spPr>
          <a:xfrm>
            <a:off x="336159" y="2633472"/>
            <a:ext cx="6144245" cy="3828807"/>
          </a:xfrm>
          <a:prstGeom prst="rect">
            <a:avLst/>
          </a:prstGeom>
          <a:noFill/>
        </p:spPr>
        <p:txBody>
          <a:bodyPr wrap="square" rtlCol="0">
            <a:spAutoFit/>
          </a:bodyPr>
          <a:lstStyle/>
          <a:p>
            <a:pPr marL="342900" indent="-342900">
              <a:buFont typeface="+mj-lt"/>
              <a:buAutoNum type="arabicPeriod"/>
            </a:pPr>
            <a:r>
              <a:rPr lang="en-US" dirty="0" smtClean="0"/>
              <a:t>Durability: cannot ruin easily</a:t>
            </a:r>
          </a:p>
          <a:p>
            <a:pPr marL="342900" indent="-342900">
              <a:buFont typeface="+mj-lt"/>
              <a:buAutoNum type="arabicPeriod"/>
            </a:pPr>
            <a:endParaRPr lang="en-US" dirty="0" smtClean="0"/>
          </a:p>
          <a:p>
            <a:pPr marL="342900" indent="-342900">
              <a:buFont typeface="+mj-lt"/>
              <a:buAutoNum type="arabicPeriod"/>
            </a:pPr>
            <a:r>
              <a:rPr lang="en-US" dirty="0" smtClean="0"/>
              <a:t>Divisibility: must be easy to divide into smaller denominations</a:t>
            </a:r>
          </a:p>
          <a:p>
            <a:pPr marL="342900" indent="-342900">
              <a:buFont typeface="+mj-lt"/>
              <a:buAutoNum type="arabicPeriod"/>
            </a:pPr>
            <a:endParaRPr lang="en-US" dirty="0" smtClean="0"/>
          </a:p>
          <a:p>
            <a:pPr marL="342900" indent="-342900">
              <a:buFont typeface="+mj-lt"/>
              <a:buAutoNum type="arabicPeriod"/>
            </a:pPr>
            <a:r>
              <a:rPr lang="en-US" dirty="0" smtClean="0"/>
              <a:t>Portability: must be easy to move around</a:t>
            </a:r>
          </a:p>
          <a:p>
            <a:pPr marL="342900" indent="-342900">
              <a:buFont typeface="+mj-lt"/>
              <a:buAutoNum type="arabicPeriod"/>
            </a:pPr>
            <a:endParaRPr lang="en-US" dirty="0" smtClean="0"/>
          </a:p>
          <a:p>
            <a:pPr marL="342900" indent="-342900">
              <a:buFont typeface="+mj-lt"/>
              <a:buAutoNum type="arabicPeriod"/>
            </a:pPr>
            <a:r>
              <a:rPr lang="en-US" dirty="0" smtClean="0"/>
              <a:t>Homogeneity: each unit should be the same as all others</a:t>
            </a:r>
          </a:p>
          <a:p>
            <a:pPr marL="342900" indent="-342900">
              <a:buFont typeface="+mj-lt"/>
              <a:buAutoNum type="arabicPeriod"/>
            </a:pPr>
            <a:endParaRPr lang="en-US" dirty="0" smtClean="0"/>
          </a:p>
          <a:p>
            <a:pPr marL="342900" indent="-342900">
              <a:buFont typeface="+mj-lt"/>
              <a:buAutoNum type="arabicPeriod"/>
            </a:pPr>
            <a:r>
              <a:rPr lang="en-US" dirty="0" smtClean="0"/>
              <a:t>Acceptability: people need to recognize it for daily use</a:t>
            </a:r>
          </a:p>
          <a:p>
            <a:pPr marL="342900" indent="-342900">
              <a:buFont typeface="+mj-lt"/>
              <a:buAutoNum type="arabicPeriod"/>
            </a:pPr>
            <a:endParaRPr lang="en-US" dirty="0" smtClean="0"/>
          </a:p>
          <a:p>
            <a:pPr marL="342900" indent="-342900">
              <a:buFont typeface="+mj-lt"/>
              <a:buAutoNum type="arabicPeriod"/>
            </a:pPr>
            <a:r>
              <a:rPr lang="en-US" dirty="0" smtClean="0"/>
              <a:t>Of limited or stable supply: deferred consumption</a:t>
            </a:r>
            <a:endParaRPr lang="en-US" dirty="0"/>
          </a:p>
        </p:txBody>
      </p:sp>
      <p:pic>
        <p:nvPicPr>
          <p:cNvPr id="4" name="Picture 3" descr="Money-in-wallet-5707b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914" y="454419"/>
            <a:ext cx="2502519" cy="1898896"/>
          </a:xfrm>
          <a:prstGeom prst="rect">
            <a:avLst/>
          </a:prstGeom>
        </p:spPr>
      </p:pic>
      <p:pic>
        <p:nvPicPr>
          <p:cNvPr id="5" name="Picture 4" descr="dollar-denominations-coins-131871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311" y="3541408"/>
            <a:ext cx="2663596" cy="1775730"/>
          </a:xfrm>
          <a:prstGeom prst="rect">
            <a:avLst/>
          </a:prstGeom>
        </p:spPr>
      </p:pic>
      <p:sp>
        <p:nvSpPr>
          <p:cNvPr id="6" name="Rectangle 5"/>
          <p:cNvSpPr/>
          <p:nvPr/>
        </p:nvSpPr>
        <p:spPr>
          <a:xfrm>
            <a:off x="7286848" y="5436065"/>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262479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01" y="224125"/>
            <a:ext cx="2241412" cy="603186"/>
          </a:xfrm>
        </p:spPr>
        <p:txBody>
          <a:bodyPr>
            <a:normAutofit/>
          </a:bodyPr>
          <a:lstStyle/>
          <a:p>
            <a:r>
              <a:rPr lang="en-US" sz="1800" dirty="0" smtClean="0"/>
              <a:t>Coinage metal criteria</a:t>
            </a:r>
            <a:endParaRPr lang="en-US" sz="1800" dirty="0"/>
          </a:p>
        </p:txBody>
      </p:sp>
      <p:pic>
        <p:nvPicPr>
          <p:cNvPr id="10" name="Content Placeholder 9" descr="periodic_table.jpg.opt937x598o0,0s937x598.jpg"/>
          <p:cNvPicPr>
            <a:picLocks noGrp="1" noChangeAspect="1"/>
          </p:cNvPicPr>
          <p:nvPr>
            <p:ph idx="1"/>
          </p:nvPr>
        </p:nvPicPr>
        <p:blipFill>
          <a:blip r:embed="rId2">
            <a:extLst>
              <a:ext uri="{28A0092B-C50C-407E-A947-70E740481C1C}">
                <a14:useLocalDpi xmlns:a14="http://schemas.microsoft.com/office/drawing/2010/main" val="0"/>
              </a:ext>
            </a:extLst>
          </a:blip>
          <a:srcRect l="-3494" r="-3494"/>
          <a:stretch>
            <a:fillRect/>
          </a:stretch>
        </p:blipFill>
        <p:spPr>
          <a:xfrm>
            <a:off x="-242782" y="827311"/>
            <a:ext cx="9587710" cy="5719292"/>
          </a:xfrm>
        </p:spPr>
      </p:pic>
      <p:pic>
        <p:nvPicPr>
          <p:cNvPr id="11" name="Picture 10" descr="il_570xN.460817491_bn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269083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ol-gadgets-periodic-table-rings-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39" y="1515018"/>
            <a:ext cx="4514850" cy="2800350"/>
          </a:xfrm>
          <a:prstGeom prst="rect">
            <a:avLst/>
          </a:prstGeom>
        </p:spPr>
      </p:pic>
      <p:sp>
        <p:nvSpPr>
          <p:cNvPr id="3" name="TextBox 2"/>
          <p:cNvSpPr txBox="1"/>
          <p:nvPr/>
        </p:nvSpPr>
        <p:spPr>
          <a:xfrm>
            <a:off x="504239" y="522959"/>
            <a:ext cx="4799957" cy="369332"/>
          </a:xfrm>
          <a:prstGeom prst="rect">
            <a:avLst/>
          </a:prstGeom>
          <a:noFill/>
        </p:spPr>
        <p:txBody>
          <a:bodyPr wrap="square" rtlCol="0">
            <a:spAutoFit/>
          </a:bodyPr>
          <a:lstStyle/>
          <a:p>
            <a:r>
              <a:rPr lang="en-US" dirty="0" smtClean="0"/>
              <a:t>Gold and silver as coinage metals</a:t>
            </a:r>
            <a:endParaRPr lang="en-US" dirty="0"/>
          </a:p>
        </p:txBody>
      </p:sp>
      <p:sp>
        <p:nvSpPr>
          <p:cNvPr id="4" name="TextBox 3"/>
          <p:cNvSpPr txBox="1"/>
          <p:nvPr/>
        </p:nvSpPr>
        <p:spPr>
          <a:xfrm>
            <a:off x="5574642" y="2596118"/>
            <a:ext cx="2997420" cy="3139321"/>
          </a:xfrm>
          <a:prstGeom prst="rect">
            <a:avLst/>
          </a:prstGeom>
          <a:noFill/>
        </p:spPr>
        <p:txBody>
          <a:bodyPr wrap="square" rtlCol="0">
            <a:spAutoFit/>
          </a:bodyPr>
          <a:lstStyle/>
          <a:p>
            <a:pPr marL="285750" indent="-285750">
              <a:buFont typeface="Arial"/>
              <a:buChar char="•"/>
            </a:pPr>
            <a:r>
              <a:rPr lang="en-US" dirty="0" smtClean="0"/>
              <a:t>French for “money” is </a:t>
            </a:r>
            <a:r>
              <a:rPr lang="en-US" i="1" dirty="0" smtClean="0"/>
              <a:t>argent</a:t>
            </a:r>
            <a:r>
              <a:rPr lang="en-US" dirty="0" smtClean="0"/>
              <a:t> (derived from Latin </a:t>
            </a:r>
            <a:r>
              <a:rPr lang="en-US" i="1" dirty="0" smtClean="0"/>
              <a:t>argentum</a:t>
            </a:r>
            <a:r>
              <a:rPr lang="en-US" dirty="0" smtClean="0"/>
              <a:t>=silver)</a:t>
            </a:r>
          </a:p>
          <a:p>
            <a:pPr marL="285750" indent="-285750">
              <a:buFont typeface="Arial"/>
              <a:buChar char="•"/>
            </a:pPr>
            <a:endParaRPr lang="en-US" dirty="0"/>
          </a:p>
          <a:p>
            <a:pPr marL="285750" indent="-285750">
              <a:buFont typeface="Arial"/>
              <a:buChar char="•"/>
            </a:pPr>
            <a:r>
              <a:rPr lang="en-US" dirty="0" smtClean="0"/>
              <a:t>German for money is </a:t>
            </a:r>
            <a:r>
              <a:rPr lang="en-US" i="1" dirty="0" smtClean="0"/>
              <a:t>Geld</a:t>
            </a:r>
            <a:r>
              <a:rPr lang="en-US" dirty="0" smtClean="0"/>
              <a:t>, a cognate of </a:t>
            </a:r>
            <a:r>
              <a:rPr lang="en-US" i="1" dirty="0" smtClean="0"/>
              <a:t>Gold</a:t>
            </a:r>
          </a:p>
          <a:p>
            <a:pPr marL="285750" indent="-285750">
              <a:buFont typeface="Arial"/>
              <a:buChar char="•"/>
            </a:pPr>
            <a:endParaRPr lang="en-US" dirty="0"/>
          </a:p>
          <a:p>
            <a:pPr marL="285750" indent="-285750">
              <a:buFont typeface="Arial"/>
              <a:buChar char="•"/>
            </a:pPr>
            <a:r>
              <a:rPr lang="en-US" dirty="0" smtClean="0"/>
              <a:t>Russian for money is </a:t>
            </a:r>
            <a:r>
              <a:rPr lang="ru-RU" i="1" dirty="0" smtClean="0"/>
              <a:t>деньги</a:t>
            </a:r>
            <a:r>
              <a:rPr lang="en-US" dirty="0" smtClean="0"/>
              <a:t> (derived from the Turkic word</a:t>
            </a:r>
            <a:r>
              <a:rPr lang="en-US" i="1" dirty="0" smtClean="0"/>
              <a:t> </a:t>
            </a:r>
            <a:r>
              <a:rPr lang="en-US" i="1" dirty="0" err="1" smtClean="0"/>
              <a:t>tenge</a:t>
            </a:r>
            <a:r>
              <a:rPr lang="en-US" dirty="0"/>
              <a:t>=</a:t>
            </a:r>
            <a:r>
              <a:rPr lang="en-US" dirty="0" smtClean="0"/>
              <a:t>silver coin)</a:t>
            </a:r>
            <a:endParaRPr lang="en-US" dirty="0"/>
          </a:p>
        </p:txBody>
      </p:sp>
      <p:sp>
        <p:nvSpPr>
          <p:cNvPr id="5" name="Rectangle 4"/>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658737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silver-punched coin (</a:t>
            </a:r>
            <a:r>
              <a:rPr lang="en-US" i="1" dirty="0" err="1" smtClean="0"/>
              <a:t>karshapana</a:t>
            </a:r>
            <a:r>
              <a:rPr lang="en-US" dirty="0" smtClean="0"/>
              <a:t>)</a:t>
            </a:r>
            <a:endParaRPr lang="en-US" dirty="0"/>
          </a:p>
        </p:txBody>
      </p:sp>
      <p:pic>
        <p:nvPicPr>
          <p:cNvPr id="5" name="Picture Placeholder 4" descr="GH048-115.02.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47744" b="-47744"/>
          <a:stretch>
            <a:fillRect/>
          </a:stretch>
        </p:blipFill>
        <p:spPr/>
      </p:pic>
      <p:sp>
        <p:nvSpPr>
          <p:cNvPr id="4" name="Text Placeholder 3"/>
          <p:cNvSpPr>
            <a:spLocks noGrp="1"/>
          </p:cNvSpPr>
          <p:nvPr>
            <p:ph type="body" sz="half" idx="2"/>
          </p:nvPr>
        </p:nvSpPr>
        <p:spPr/>
        <p:txBody>
          <a:bodyPr/>
          <a:lstStyle/>
          <a:p>
            <a:r>
              <a:rPr lang="en-US" dirty="0" smtClean="0"/>
              <a:t>Magadha</a:t>
            </a:r>
          </a:p>
          <a:p>
            <a:r>
              <a:rPr lang="en-US" dirty="0" smtClean="0"/>
              <a:t>4</a:t>
            </a:r>
            <a:r>
              <a:rPr lang="en-US" baseline="30000" dirty="0" smtClean="0"/>
              <a:t>th</a:t>
            </a:r>
            <a:r>
              <a:rPr lang="en-US" dirty="0" smtClean="0"/>
              <a:t> century B.C.</a:t>
            </a:r>
            <a:endParaRPr lang="en-US" dirty="0"/>
          </a:p>
        </p:txBody>
      </p:sp>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2518544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bronze, spade-shaped coin (</a:t>
            </a:r>
            <a:r>
              <a:rPr lang="en-US" i="1" dirty="0" err="1" smtClean="0"/>
              <a:t>bu</a:t>
            </a:r>
            <a:r>
              <a:rPr lang="en-US" dirty="0" smtClean="0"/>
              <a:t>)</a:t>
            </a:r>
            <a:endParaRPr lang="en-US" dirty="0"/>
          </a:p>
        </p:txBody>
      </p:sp>
      <p:pic>
        <p:nvPicPr>
          <p:cNvPr id="5" name="Picture Placeholder 4" descr="cab17 (1).jpg"/>
          <p:cNvPicPr>
            <a:picLocks noGrp="1" noChangeAspect="1"/>
          </p:cNvPicPr>
          <p:nvPr>
            <p:ph type="pic" idx="1"/>
          </p:nvPr>
        </p:nvPicPr>
        <p:blipFill>
          <a:blip r:embed="rId2">
            <a:extLst>
              <a:ext uri="{28A0092B-C50C-407E-A947-70E740481C1C}">
                <a14:useLocalDpi xmlns:a14="http://schemas.microsoft.com/office/drawing/2010/main" val="0"/>
              </a:ext>
            </a:extLst>
          </a:blip>
          <a:srcRect l="-26200" r="-26200"/>
          <a:stretch>
            <a:fillRect/>
          </a:stretch>
        </p:blipFill>
        <p:spPr/>
      </p:pic>
      <p:sp>
        <p:nvSpPr>
          <p:cNvPr id="4" name="Text Placeholder 3"/>
          <p:cNvSpPr>
            <a:spLocks noGrp="1"/>
          </p:cNvSpPr>
          <p:nvPr>
            <p:ph type="body" sz="half" idx="2"/>
          </p:nvPr>
        </p:nvSpPr>
        <p:spPr/>
        <p:txBody>
          <a:bodyPr/>
          <a:lstStyle/>
          <a:p>
            <a:r>
              <a:rPr lang="en-US" dirty="0" smtClean="0"/>
              <a:t>Anyang</a:t>
            </a:r>
          </a:p>
          <a:p>
            <a:r>
              <a:rPr lang="en-US" dirty="0" smtClean="0"/>
              <a:t>340-250 B.C.</a:t>
            </a:r>
          </a:p>
        </p:txBody>
      </p:sp>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172887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money?</a:t>
            </a:r>
            <a:endParaRPr lang="en-US" dirty="0"/>
          </a:p>
        </p:txBody>
      </p:sp>
      <p:sp>
        <p:nvSpPr>
          <p:cNvPr id="3" name="TextBox 2"/>
          <p:cNvSpPr txBox="1"/>
          <p:nvPr/>
        </p:nvSpPr>
        <p:spPr>
          <a:xfrm>
            <a:off x="1195233" y="1867711"/>
            <a:ext cx="5490602" cy="2308324"/>
          </a:xfrm>
          <a:prstGeom prst="rect">
            <a:avLst/>
          </a:prstGeom>
          <a:noFill/>
        </p:spPr>
        <p:txBody>
          <a:bodyPr wrap="square" rtlCol="0">
            <a:spAutoFit/>
          </a:bodyPr>
          <a:lstStyle/>
          <a:p>
            <a:r>
              <a:rPr lang="en-US" i="1" dirty="0" smtClean="0"/>
              <a:t>money</a:t>
            </a:r>
            <a:r>
              <a:rPr lang="en-US" dirty="0" smtClean="0"/>
              <a:t>=anything that serves as a medium of exchange and a store of wealth</a:t>
            </a:r>
          </a:p>
          <a:p>
            <a:endParaRPr lang="en-US" dirty="0"/>
          </a:p>
          <a:p>
            <a:r>
              <a:rPr lang="en-US" i="1" dirty="0"/>
              <a:t>c</a:t>
            </a:r>
            <a:r>
              <a:rPr lang="en-US" i="1" dirty="0" smtClean="0"/>
              <a:t>urrency</a:t>
            </a:r>
            <a:r>
              <a:rPr lang="en-US" dirty="0" smtClean="0"/>
              <a:t>=a form of money, the value of which is guaranteed within a given territory at a given time (e.g., the dollar is the US currency)</a:t>
            </a:r>
          </a:p>
          <a:p>
            <a:endParaRPr lang="en-US" dirty="0"/>
          </a:p>
          <a:p>
            <a:r>
              <a:rPr lang="en-US" i="1" dirty="0"/>
              <a:t>c</a:t>
            </a:r>
            <a:r>
              <a:rPr lang="en-US" i="1" dirty="0" smtClean="0"/>
              <a:t>oin(s)</a:t>
            </a:r>
            <a:r>
              <a:rPr lang="en-US" dirty="0" smtClean="0"/>
              <a:t>=a form of money, but also a form of currency</a:t>
            </a:r>
            <a:endParaRPr lang="en-US" dirty="0"/>
          </a:p>
        </p:txBody>
      </p:sp>
      <p:sp>
        <p:nvSpPr>
          <p:cNvPr id="4" name="Rectangle 3"/>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377593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usd-banknot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43963"/>
            <a:ext cx="7106035" cy="2984535"/>
          </a:xfrm>
          <a:prstGeom prst="rect">
            <a:avLst/>
          </a:prstGeom>
        </p:spPr>
      </p:pic>
      <p:pic>
        <p:nvPicPr>
          <p:cNvPr id="3" name="Picture 2" descr="I_EN_4795673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231" y="3503414"/>
            <a:ext cx="5783769" cy="3354586"/>
          </a:xfrm>
          <a:prstGeom prst="rect">
            <a:avLst/>
          </a:prstGeom>
        </p:spPr>
      </p:pic>
      <p:sp>
        <p:nvSpPr>
          <p:cNvPr id="4" name="TextBox 3"/>
          <p:cNvSpPr txBox="1"/>
          <p:nvPr/>
        </p:nvSpPr>
        <p:spPr>
          <a:xfrm>
            <a:off x="298808" y="149417"/>
            <a:ext cx="3884508" cy="382881"/>
          </a:xfrm>
          <a:prstGeom prst="rect">
            <a:avLst/>
          </a:prstGeom>
          <a:noFill/>
        </p:spPr>
        <p:txBody>
          <a:bodyPr wrap="square" rtlCol="0">
            <a:spAutoFit/>
          </a:bodyPr>
          <a:lstStyle/>
          <a:p>
            <a:r>
              <a:rPr lang="en-US" dirty="0" smtClean="0"/>
              <a:t>Forms of money</a:t>
            </a:r>
            <a:endParaRPr lang="en-US" dirty="0"/>
          </a:p>
        </p:txBody>
      </p:sp>
      <p:pic>
        <p:nvPicPr>
          <p:cNvPr id="5" name="Picture 4" descr="9-Squirrel-Pel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520" y="1714500"/>
            <a:ext cx="5130515" cy="3847886"/>
          </a:xfrm>
          <a:prstGeom prst="rect">
            <a:avLst/>
          </a:prstGeom>
        </p:spPr>
      </p:pic>
      <p:sp>
        <p:nvSpPr>
          <p:cNvPr id="6" name="Rectangle 5"/>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20835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was money invented?</a:t>
            </a:r>
            <a:endParaRPr lang="en-US" sz="3200" dirty="0"/>
          </a:p>
        </p:txBody>
      </p:sp>
      <p:sp>
        <p:nvSpPr>
          <p:cNvPr id="3" name="TextBox 2"/>
          <p:cNvSpPr txBox="1"/>
          <p:nvPr/>
        </p:nvSpPr>
        <p:spPr>
          <a:xfrm>
            <a:off x="578941" y="1417320"/>
            <a:ext cx="7946433" cy="5816978"/>
          </a:xfrm>
          <a:prstGeom prst="rect">
            <a:avLst/>
          </a:prstGeom>
          <a:noFill/>
        </p:spPr>
        <p:txBody>
          <a:bodyPr wrap="square" rtlCol="0">
            <a:spAutoFit/>
          </a:bodyPr>
          <a:lstStyle/>
          <a:p>
            <a:pPr marL="285750" indent="-285750">
              <a:buFont typeface="Arial"/>
              <a:buChar char="•"/>
            </a:pPr>
            <a:r>
              <a:rPr lang="en-US" sz="1600" dirty="0" smtClean="0"/>
              <a:t>“When </a:t>
            </a:r>
            <a:r>
              <a:rPr lang="en-US" sz="1600" dirty="0"/>
              <a:t>the inhabitants of one country became more dependent on those of another, and they imported what they needed, and exported what they had too much of, money necessarily came into use. For the various necessaries of life are not easily carried about, and hence men agreed to employ in their dealings with each other something which was intrinsically useful and easily applicable to the purposes of life, for example, </a:t>
            </a:r>
            <a:r>
              <a:rPr lang="en-US" sz="1600" dirty="0">
                <a:solidFill>
                  <a:srgbClr val="FF0000"/>
                </a:solidFill>
              </a:rPr>
              <a:t>iron, silver, and the like</a:t>
            </a:r>
            <a:r>
              <a:rPr lang="en-US" sz="1600" dirty="0"/>
              <a:t>. Of this the value was at first measured simply by size and weight, but in process of time they put a stamp upon it, to save the trouble of weighing and to mark the value</a:t>
            </a:r>
            <a:r>
              <a:rPr lang="en-US" sz="1600" dirty="0" smtClean="0"/>
              <a:t>.” (Aristotle, </a:t>
            </a:r>
            <a:r>
              <a:rPr lang="en-US" sz="1600" i="1" dirty="0" smtClean="0"/>
              <a:t>Politics</a:t>
            </a:r>
            <a:r>
              <a:rPr lang="en-US" sz="1600" dirty="0" smtClean="0"/>
              <a:t> I 9.7-8)</a:t>
            </a:r>
          </a:p>
          <a:p>
            <a:pPr marL="285750" indent="-285750">
              <a:buFont typeface="Arial"/>
              <a:buChar char="•"/>
            </a:pPr>
            <a:endParaRPr lang="en-US" sz="1600" dirty="0"/>
          </a:p>
          <a:p>
            <a:pPr marL="285750" indent="-285750">
              <a:buFont typeface="Arial"/>
              <a:buChar char="•"/>
            </a:pPr>
            <a:r>
              <a:rPr lang="en-US" sz="1600" dirty="0" smtClean="0"/>
              <a:t>“The </a:t>
            </a:r>
            <a:r>
              <a:rPr lang="en-US" sz="1600" dirty="0"/>
              <a:t>builder, then, must get from the shoemaker the latter's work, and must himself give him in return his own. If, then, first there is proportionate equality of goods, and then reciprocal action takes place, the result we mention will be effected. If not, the bargain is not equal, and does not hold; for there is nothing to prevent the work of the one being better than that of the other; they must therefore be equated. (…) This is why all things that are exchanged must be somehow comparable. It is for this end that money has been introduced, and it becomes in a sense an intermediate; for it measures all things, and therefore the excess and the defect-how many shoes are equal to a house or to a given amount of food. The number of shoes exchanged for a house (or for a given amount of food) must therefore correspond to the ratio of builder to shoemaker</a:t>
            </a:r>
            <a:r>
              <a:rPr lang="en-US" sz="1600" dirty="0" smtClean="0"/>
              <a:t>.” (Aristotle, </a:t>
            </a:r>
            <a:r>
              <a:rPr lang="en-US" sz="1600" i="1" dirty="0" err="1" smtClean="0"/>
              <a:t>Nicomachean</a:t>
            </a:r>
            <a:r>
              <a:rPr lang="en-US" sz="1600" i="1" dirty="0" smtClean="0"/>
              <a:t> Ethics </a:t>
            </a:r>
            <a:r>
              <a:rPr lang="en-US" sz="1600" dirty="0" smtClean="0"/>
              <a:t>V 5.8-10)</a:t>
            </a:r>
            <a:endParaRPr lang="en-US" sz="1600" dirty="0"/>
          </a:p>
          <a:p>
            <a:endParaRPr lang="en-US" dirty="0"/>
          </a:p>
          <a:p>
            <a:endParaRPr lang="en-US" dirty="0"/>
          </a:p>
        </p:txBody>
      </p:sp>
      <p:sp>
        <p:nvSpPr>
          <p:cNvPr id="4" name="Rectangle 3"/>
          <p:cNvSpPr/>
          <p:nvPr/>
        </p:nvSpPr>
        <p:spPr>
          <a:xfrm>
            <a:off x="7382413" y="93881"/>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4024393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230"/>
            <a:ext cx="2988433" cy="402027"/>
          </a:xfrm>
        </p:spPr>
        <p:txBody>
          <a:bodyPr/>
          <a:lstStyle/>
          <a:p>
            <a:r>
              <a:rPr lang="en-US" dirty="0" smtClean="0"/>
              <a:t>Bernhard </a:t>
            </a:r>
            <a:r>
              <a:rPr lang="en-US" dirty="0" err="1" smtClean="0"/>
              <a:t>Laum</a:t>
            </a:r>
            <a:r>
              <a:rPr lang="en-US" dirty="0" smtClean="0"/>
              <a:t> (1884-1974)</a:t>
            </a:r>
            <a:endParaRPr lang="en-US" dirty="0"/>
          </a:p>
        </p:txBody>
      </p:sp>
      <p:sp>
        <p:nvSpPr>
          <p:cNvPr id="3" name="Text Placeholder 2"/>
          <p:cNvSpPr>
            <a:spLocks noGrp="1"/>
          </p:cNvSpPr>
          <p:nvPr>
            <p:ph type="body" idx="2"/>
          </p:nvPr>
        </p:nvSpPr>
        <p:spPr>
          <a:xfrm>
            <a:off x="522564" y="1092611"/>
            <a:ext cx="3763467" cy="309546"/>
          </a:xfrm>
        </p:spPr>
        <p:txBody>
          <a:bodyPr/>
          <a:lstStyle/>
          <a:p>
            <a:r>
              <a:rPr lang="en-US" dirty="0" smtClean="0"/>
              <a:t>The author of </a:t>
            </a:r>
            <a:r>
              <a:rPr lang="en-US" i="1" dirty="0" smtClean="0"/>
              <a:t>Sacred Money </a:t>
            </a:r>
            <a:r>
              <a:rPr lang="en-US" dirty="0" smtClean="0"/>
              <a:t>(1924)</a:t>
            </a:r>
            <a:endParaRPr lang="en-US" dirty="0"/>
          </a:p>
        </p:txBody>
      </p:sp>
      <p:pic>
        <p:nvPicPr>
          <p:cNvPr id="6" name="Content Placeholder 5" descr="laum.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40107" r="-40107"/>
          <a:stretch>
            <a:fillRect/>
          </a:stretch>
        </p:blipFill>
        <p:spPr>
          <a:xfrm>
            <a:off x="146006" y="1606231"/>
            <a:ext cx="9101773" cy="4893427"/>
          </a:xfrm>
        </p:spPr>
      </p:pic>
      <p:pic>
        <p:nvPicPr>
          <p:cNvPr id="8" name="Picture 7" descr="aGVpbGlnZXMgZ2VsZ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870" y="741463"/>
            <a:ext cx="3810000" cy="5842000"/>
          </a:xfrm>
          <a:prstGeom prst="rect">
            <a:avLst/>
          </a:prstGeom>
        </p:spPr>
      </p:pic>
      <p:sp>
        <p:nvSpPr>
          <p:cNvPr id="7" name="Rectangle 6"/>
          <p:cNvSpPr/>
          <p:nvPr/>
        </p:nvSpPr>
        <p:spPr>
          <a:xfrm>
            <a:off x="184558"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27958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“Sacred money”: sacrificial utensils</a:t>
            </a:r>
            <a:endParaRPr lang="en-US" dirty="0"/>
          </a:p>
        </p:txBody>
      </p:sp>
      <p:sp>
        <p:nvSpPr>
          <p:cNvPr id="3" name="Text Placeholder 2"/>
          <p:cNvSpPr>
            <a:spLocks noGrp="1"/>
          </p:cNvSpPr>
          <p:nvPr>
            <p:ph type="body" idx="1"/>
          </p:nvPr>
        </p:nvSpPr>
        <p:spPr>
          <a:xfrm>
            <a:off x="616292" y="5486400"/>
            <a:ext cx="3881096" cy="838200"/>
          </a:xfrm>
        </p:spPr>
        <p:txBody>
          <a:bodyPr/>
          <a:lstStyle/>
          <a:p>
            <a:r>
              <a:rPr lang="en-US" dirty="0" smtClean="0"/>
              <a:t>Cauldron</a:t>
            </a:r>
            <a:endParaRPr lang="en-US" dirty="0"/>
          </a:p>
        </p:txBody>
      </p:sp>
      <p:sp>
        <p:nvSpPr>
          <p:cNvPr id="4" name="Text Placeholder 3"/>
          <p:cNvSpPr>
            <a:spLocks noGrp="1"/>
          </p:cNvSpPr>
          <p:nvPr>
            <p:ph type="body" sz="half" idx="3"/>
          </p:nvPr>
        </p:nvSpPr>
        <p:spPr>
          <a:xfrm>
            <a:off x="5341198" y="5486400"/>
            <a:ext cx="3345602" cy="838200"/>
          </a:xfrm>
        </p:spPr>
        <p:txBody>
          <a:bodyPr/>
          <a:lstStyle/>
          <a:p>
            <a:r>
              <a:rPr lang="en-US" dirty="0" smtClean="0"/>
              <a:t>Tripod</a:t>
            </a:r>
            <a:endParaRPr lang="en-US" dirty="0"/>
          </a:p>
        </p:txBody>
      </p:sp>
      <p:pic>
        <p:nvPicPr>
          <p:cNvPr id="8" name="Content Placeholder 7" descr="tripod.pn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28600" r="-28600"/>
          <a:stretch>
            <a:fillRect/>
          </a:stretch>
        </p:blipFill>
        <p:spPr/>
      </p:pic>
      <p:pic>
        <p:nvPicPr>
          <p:cNvPr id="7" name="Picture 4" descr="cauldron"/>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l="-5106" r="-510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323589" y="5327008"/>
            <a:ext cx="171135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prstClr val="white">
                    <a:lumMod val="85000"/>
                  </a:prstClr>
                </a:solidFill>
                <a:latin typeface="Times New Roman" panose="02020603050405020304" pitchFamily="18" charset="0"/>
                <a:cs typeface="Times New Roman" panose="02020603050405020304" pitchFamily="18" charset="0"/>
              </a:rPr>
              <a:t>IMOS</a:t>
            </a:r>
          </a:p>
          <a:p>
            <a:pPr algn="ctr"/>
            <a:r>
              <a:rPr lang="en-US" sz="1600" b="1" dirty="0" smtClean="0">
                <a:ln w="50800"/>
                <a:solidFill>
                  <a:prstClr val="white">
                    <a:lumMod val="85000"/>
                  </a:prstClr>
                </a:solidFill>
                <a:latin typeface="Calibri"/>
              </a:rPr>
              <a:t>Intended for classroom instruction only.</a:t>
            </a:r>
          </a:p>
          <a:p>
            <a:pPr algn="ctr"/>
            <a:r>
              <a:rPr lang="en-US" sz="1600" b="1" dirty="0" smtClean="0">
                <a:ln w="50800"/>
                <a:solidFill>
                  <a:prstClr val="white">
                    <a:lumMod val="85000"/>
                  </a:prstClr>
                </a:solidFill>
                <a:latin typeface="Calibri"/>
              </a:rPr>
              <a:t>Do not circulate.</a:t>
            </a:r>
            <a:endParaRPr lang="en-US" sz="1600" b="1" dirty="0">
              <a:ln w="50800"/>
              <a:solidFill>
                <a:prstClr val="white">
                  <a:lumMod val="85000"/>
                </a:prstClr>
              </a:solidFill>
              <a:latin typeface="Calibri"/>
            </a:endParaRPr>
          </a:p>
        </p:txBody>
      </p:sp>
    </p:spTree>
    <p:extLst>
      <p:ext uri="{BB962C8B-B14F-4D97-AF65-F5344CB8AC3E}">
        <p14:creationId xmlns:p14="http://schemas.microsoft.com/office/powerpoint/2010/main" val="3433341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214</TotalTime>
  <Words>1074</Words>
  <Application>Microsoft Office PowerPoint</Application>
  <PresentationFormat>On-screen Show (4:3)</PresentationFormat>
  <Paragraphs>135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Technic</vt:lpstr>
      <vt:lpstr>Precious metals and coinagE</vt:lpstr>
      <vt:lpstr>Ancient Greek  electrum coin</vt:lpstr>
      <vt:lpstr>Indian silver-punched coin (karshapana)</vt:lpstr>
      <vt:lpstr>Chinese bronze, spade-shaped coin (bu)</vt:lpstr>
      <vt:lpstr>What is money?</vt:lpstr>
      <vt:lpstr>PowerPoint Presentation</vt:lpstr>
      <vt:lpstr>How was money invented?</vt:lpstr>
      <vt:lpstr>Bernhard Laum (1884-1974)</vt:lpstr>
      <vt:lpstr>“Sacred money”: sacrificial utensils</vt:lpstr>
      <vt:lpstr>What is the role of money?</vt:lpstr>
      <vt:lpstr>PowerPoint Presentation</vt:lpstr>
      <vt:lpstr>Silver as standard of value in ancient Egypt: Erenofre buys a slave girl </vt:lpstr>
      <vt:lpstr>First commercial use of precious metals</vt:lpstr>
      <vt:lpstr>Precious metals as money: hacksilver</vt:lpstr>
      <vt:lpstr>Wealth in the Old Testament</vt:lpstr>
      <vt:lpstr>Drachma=a handful of (six) spits</vt:lpstr>
      <vt:lpstr>Chinese knife money (huo)</vt:lpstr>
      <vt:lpstr>The earliest datable coins: electrum coins from Ephesus </vt:lpstr>
      <vt:lpstr>Silver coinage in ancient Greece</vt:lpstr>
      <vt:lpstr>Six characteristics of money</vt:lpstr>
      <vt:lpstr>Coinage metal criteria</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Precious metals and coinagE</dc:title>
  <dc:creator>Florin Curta</dc:creator>
  <cp:lastModifiedBy>Pamela Hupp</cp:lastModifiedBy>
  <cp:revision>20</cp:revision>
  <dcterms:created xsi:type="dcterms:W3CDTF">2014-09-25T17:48:11Z</dcterms:created>
  <dcterms:modified xsi:type="dcterms:W3CDTF">2016-07-05T16:40:20Z</dcterms:modified>
</cp:coreProperties>
</file>