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5" r:id="rId2"/>
    <p:sldId id="282" r:id="rId3"/>
    <p:sldId id="267" r:id="rId4"/>
    <p:sldId id="266" r:id="rId5"/>
    <p:sldId id="291" r:id="rId6"/>
    <p:sldId id="265" r:id="rId7"/>
    <p:sldId id="272" r:id="rId8"/>
    <p:sldId id="273" r:id="rId9"/>
    <p:sldId id="292" r:id="rId10"/>
    <p:sldId id="295" r:id="rId11"/>
    <p:sldId id="268" r:id="rId12"/>
    <p:sldId id="269" r:id="rId13"/>
    <p:sldId id="289" r:id="rId14"/>
    <p:sldId id="299" r:id="rId15"/>
    <p:sldId id="290" r:id="rId16"/>
    <p:sldId id="270" r:id="rId17"/>
    <p:sldId id="300" r:id="rId18"/>
    <p:sldId id="288" r:id="rId19"/>
    <p:sldId id="286" r:id="rId20"/>
    <p:sldId id="275" r:id="rId21"/>
    <p:sldId id="276" r:id="rId22"/>
    <p:sldId id="259" r:id="rId23"/>
    <p:sldId id="301" r:id="rId24"/>
    <p:sldId id="297" r:id="rId25"/>
    <p:sldId id="280" r:id="rId26"/>
    <p:sldId id="281" r:id="rId27"/>
    <p:sldId id="257" r:id="rId28"/>
    <p:sldId id="261" r:id="rId29"/>
    <p:sldId id="260" r:id="rId30"/>
    <p:sldId id="258" r:id="rId31"/>
    <p:sldId id="277" r:id="rId32"/>
    <p:sldId id="262" r:id="rId33"/>
    <p:sldId id="287" r:id="rId34"/>
    <p:sldId id="263" r:id="rId35"/>
    <p:sldId id="264" r:id="rId36"/>
    <p:sldId id="27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6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DFDAA44-F9CD-4303-AFC1-6423D75AC468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A44-F9CD-4303-AFC1-6423D75AC468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DFDAA44-F9CD-4303-AFC1-6423D75AC468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A44-F9CD-4303-AFC1-6423D75AC468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A44-F9CD-4303-AFC1-6423D75AC468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FDAA44-F9CD-4303-AFC1-6423D75AC468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FDAA44-F9CD-4303-AFC1-6423D75AC468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A44-F9CD-4303-AFC1-6423D75AC468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A44-F9CD-4303-AFC1-6423D75AC468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A44-F9CD-4303-AFC1-6423D75AC468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DFDAA44-F9CD-4303-AFC1-6423D75AC468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FDAA44-F9CD-4303-AFC1-6423D75AC468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Roman Concrete- Mary Ann </a:t>
            </a:r>
            <a:r>
              <a:rPr lang="en-US" dirty="0" err="1" smtClean="0"/>
              <a:t>Eaverly,Classics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Engineering Society through Social Spaces</a:t>
            </a:r>
            <a:endParaRPr lang="en-US" dirty="0"/>
          </a:p>
        </p:txBody>
      </p:sp>
      <p:pic>
        <p:nvPicPr>
          <p:cNvPr id="5" name="Picture 4" descr="Rome-Colosseu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505200"/>
            <a:ext cx="4267200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Pantheon Rome, 2</a:t>
            </a:r>
            <a:r>
              <a:rPr lang="en-US" baseline="30000" dirty="0" smtClean="0"/>
              <a:t>nd</a:t>
            </a:r>
            <a:r>
              <a:rPr lang="en-US" dirty="0" smtClean="0"/>
              <a:t> c. AD</a:t>
            </a:r>
            <a:endParaRPr lang="en-US" dirty="0"/>
          </a:p>
        </p:txBody>
      </p:sp>
      <p:pic>
        <p:nvPicPr>
          <p:cNvPr id="4" name="Content Placeholder 3" descr="1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00300" y="2133600"/>
            <a:ext cx="6743700" cy="4495800"/>
          </a:xfrm>
        </p:spPr>
      </p:pic>
      <p:pic>
        <p:nvPicPr>
          <p:cNvPr id="5" name="Picture 8" descr="C:\Documents and Settings\eaverly\My Documents\My Pictures\Classical Archaeology\Parthenon Frieze and Architecture\Parthenon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732415" cy="221118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Colosseum</a:t>
            </a:r>
            <a:r>
              <a:rPr lang="en-US" dirty="0" smtClean="0"/>
              <a:t> (</a:t>
            </a:r>
            <a:r>
              <a:rPr lang="en-US" dirty="0" err="1" smtClean="0"/>
              <a:t>Flavian</a:t>
            </a:r>
            <a:r>
              <a:rPr lang="en-US" dirty="0" smtClean="0"/>
              <a:t> Amphitheater) Rome, First c. AD</a:t>
            </a:r>
            <a:endParaRPr lang="en-US" dirty="0"/>
          </a:p>
        </p:txBody>
      </p:sp>
      <p:pic>
        <p:nvPicPr>
          <p:cNvPr id="4" name="Content Placeholder 3" descr="Rome-Colosseum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60960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Picture 4" descr="C:\Documents and Settings\eaverly\My Documents\My Pictures\Classical Archaeology\Flavians\roman_colosse.cutaw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4495800" cy="60118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Amphitheater</a:t>
            </a:r>
            <a:endParaRPr lang="en-US" dirty="0"/>
          </a:p>
        </p:txBody>
      </p:sp>
      <p:pic>
        <p:nvPicPr>
          <p:cNvPr id="4" name="Content Placeholder 3" descr="aeri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52578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Greek Theater at </a:t>
            </a:r>
            <a:r>
              <a:rPr lang="en-US" altLang="en-US" dirty="0" err="1" smtClean="0"/>
              <a:t>Pergamon</a:t>
            </a:r>
            <a:endParaRPr lang="en-US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34821" name="Picture 5" descr="C:\Documents and Settings\eaverly\My Documents\My Pictures\Classical Archaeology\!Needs Naming &amp; Filing\II - @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4572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Doric, Ionic, Corinthian columns</a:t>
            </a:r>
            <a:endParaRPr lang="en-US" dirty="0"/>
          </a:p>
        </p:txBody>
      </p:sp>
      <p:pic>
        <p:nvPicPr>
          <p:cNvPr id="4" name="Content Placeholder 3" descr="4677753755_586da6a7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447800"/>
            <a:ext cx="61722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Gladiatorial games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C:\Documents and Settings\eaverly\My Documents\My Pictures\Pompeii\Theatre and Gladiators\gladiator-movie-5000602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2908300" cy="4114800"/>
          </a:xfrm>
          <a:prstGeom prst="rect">
            <a:avLst/>
          </a:prstGeom>
          <a:noFill/>
        </p:spPr>
      </p:pic>
      <p:pic>
        <p:nvPicPr>
          <p:cNvPr id="30725" name="Picture 5" descr="C:\Documents and Settings\eaverly\My Documents\My Pictures\Pompeii\Theatre and Gladiators\Police_Verso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76400"/>
            <a:ext cx="5380037" cy="409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eaverly\My Documents\My Pictures\Pompeii\Theatre and Gladiators\Zliten%20Mosaic.jp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6019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Substructures</a:t>
            </a:r>
            <a:endParaRPr lang="en-US" dirty="0"/>
          </a:p>
        </p:txBody>
      </p:sp>
      <p:pic>
        <p:nvPicPr>
          <p:cNvPr id="4" name="Content Placeholder 3" descr="Rome_Colosseum_interior_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661987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Class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FREEBORN       or       NON-FREEBORN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Freeborn= Patricians (upper-Class) and Plebeians (regular people)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Non-Freeborn= Slaves and </a:t>
            </a:r>
            <a:r>
              <a:rPr lang="en-US" dirty="0" err="1" smtClean="0"/>
              <a:t>Freedpersons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impact of materials varies depending upon the socio-cultural context.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cient-Roman-Hierarch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431065"/>
            <a:ext cx="4338053" cy="3657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200"/>
            <a:ext cx="3438144" cy="1988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Reinforcing social order</a:t>
            </a:r>
            <a:endParaRPr lang="en-US" dirty="0"/>
          </a:p>
        </p:txBody>
      </p:sp>
      <p:pic>
        <p:nvPicPr>
          <p:cNvPr id="4" name="Content Placeholder 3" descr="Colosseum seating Claridge 1998 p2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447800"/>
            <a:ext cx="6096000" cy="5029200"/>
          </a:xfrm>
        </p:spPr>
      </p:pic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Water for Concrete—Aqueducts</a:t>
            </a:r>
          </a:p>
        </p:txBody>
      </p:sp>
      <p:pic>
        <p:nvPicPr>
          <p:cNvPr id="18436" name="Picture 4" descr="C:\Documents and Settings\eaverly\My Documents\My Pictures\Pompeii\Water Supply\I - Aqueduct 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1910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Documents and Settings\eaverly\My Documents\My Pictures\Pompeii\Water Supply\I - Aqueduct Diagram 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886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eaverly\My Documents\My Pictures\Pompeii\Water Supply\I - Aqueduct Diagram 3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2" name="Picture 4" descr="C:\Documents and Settings\eaverly\My Documents\My Pictures\Pompeii\Water Supply\I - Aqueduct Map 346.jpg"/>
          <p:cNvPicPr>
            <a:picLocks noChangeAspect="1" noChangeArrowheads="1"/>
          </p:cNvPicPr>
          <p:nvPr/>
        </p:nvPicPr>
        <p:blipFill>
          <a:blip r:embed="rId2" cstate="print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Pipes</a:t>
            </a:r>
          </a:p>
        </p:txBody>
      </p:sp>
      <p:pic>
        <p:nvPicPr>
          <p:cNvPr id="6" name="Content Placeholder 5" descr="2-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794000"/>
            <a:ext cx="3048000" cy="4064000"/>
          </a:xfrm>
        </p:spPr>
      </p:pic>
      <p:pic>
        <p:nvPicPr>
          <p:cNvPr id="28677" name="Picture 5" descr="C:\Documents and Settings\eaverly\My Documents\My Pictures\Pompeii\Water Supply\I - Aqueduct 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Bathrooms</a:t>
            </a:r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57400"/>
            <a:ext cx="2921000" cy="2189480"/>
          </a:xfrm>
        </p:spPr>
      </p:pic>
      <p:pic>
        <p:nvPicPr>
          <p:cNvPr id="29700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096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50550"/>
            <a:ext cx="4343400" cy="28154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 of </a:t>
            </a:r>
            <a:r>
              <a:rPr lang="en-US" dirty="0" err="1" smtClean="0"/>
              <a:t>Octavius</a:t>
            </a:r>
            <a:r>
              <a:rPr lang="en-US" dirty="0" smtClean="0"/>
              <a:t> </a:t>
            </a:r>
            <a:r>
              <a:rPr lang="en-US" dirty="0" err="1" smtClean="0"/>
              <a:t>Quartio</a:t>
            </a:r>
            <a:r>
              <a:rPr lang="en-US" dirty="0" smtClean="0"/>
              <a:t>, Pompeii, 1</a:t>
            </a:r>
            <a:r>
              <a:rPr lang="en-US" baseline="30000" dirty="0" smtClean="0"/>
              <a:t>st</a:t>
            </a:r>
            <a:r>
              <a:rPr lang="en-US" dirty="0" smtClean="0"/>
              <a:t> c. AD</a:t>
            </a:r>
            <a:endParaRPr lang="en-US" dirty="0"/>
          </a:p>
        </p:txBody>
      </p:sp>
      <p:pic>
        <p:nvPicPr>
          <p:cNvPr id="4" name="Content Placeholder 3" descr="060925-133026 The loggia with the euripus running through the hortus at the House of Octavius Quarti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3124200"/>
            <a:ext cx="2215896" cy="3230880"/>
          </a:xfrm>
        </p:spPr>
      </p:pic>
      <p:pic>
        <p:nvPicPr>
          <p:cNvPr id="5" name="Picture 4" descr="Casa di Octavius Quarti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1838325" cy="2228850"/>
          </a:xfrm>
          <a:prstGeom prst="rect">
            <a:avLst/>
          </a:prstGeom>
        </p:spPr>
      </p:pic>
      <p:pic>
        <p:nvPicPr>
          <p:cNvPr id="6" name="Picture 5" descr="img_22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124200"/>
            <a:ext cx="3505200" cy="3052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 smtClean="0"/>
              <a:t>Tombstone of freedman Tiberius Claudius </a:t>
            </a:r>
            <a:r>
              <a:rPr lang="en-US" altLang="en-US" sz="3600" dirty="0" err="1" smtClean="0"/>
              <a:t>Secundus</a:t>
            </a:r>
            <a:r>
              <a:rPr lang="en-US" altLang="en-US" sz="3600" dirty="0" smtClean="0"/>
              <a:t>, Rome  1</a:t>
            </a:r>
            <a:r>
              <a:rPr lang="en-US" altLang="en-US" sz="3600" baseline="30000" dirty="0" smtClean="0"/>
              <a:t>st</a:t>
            </a:r>
            <a:r>
              <a:rPr lang="en-US" altLang="en-US" sz="3600" dirty="0" smtClean="0"/>
              <a:t> AD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4400" dirty="0" smtClean="0"/>
              <a:t>‘</a:t>
            </a:r>
            <a:r>
              <a:rPr lang="en-US" altLang="en-US" sz="6000" dirty="0" smtClean="0"/>
              <a:t>Wine, sex and baths ruin our bodies, but they are the stuff of life.’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Baths in Rome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c. AD- 3rd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c. AD</a:t>
            </a:r>
          </a:p>
        </p:txBody>
      </p:sp>
      <p:pic>
        <p:nvPicPr>
          <p:cNvPr id="41988" name="Picture 4" descr="C:\Documents and Settings\eaverly\My Documents\My Pictures\Pompeii\Diagrams, Techniques, Comparisons\compare-baths.j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44650"/>
            <a:ext cx="8763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Baths</a:t>
            </a:r>
          </a:p>
        </p:txBody>
      </p:sp>
      <p:pic>
        <p:nvPicPr>
          <p:cNvPr id="8196" name="Picture 4" descr="C:\Documents and Settings\eaverly\My Documents\My Pictures\Pompeii\Baths\I - Imperial Bath Plans 422.jpg"/>
          <p:cNvPicPr>
            <a:picLocks noChangeAspect="1" noChangeArrowheads="1"/>
          </p:cNvPicPr>
          <p:nvPr/>
        </p:nvPicPr>
        <p:blipFill>
          <a:blip r:embed="rId2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7391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pozzolana</a:t>
            </a:r>
            <a:endParaRPr lang="en-US" dirty="0"/>
          </a:p>
        </p:txBody>
      </p:sp>
      <p:pic>
        <p:nvPicPr>
          <p:cNvPr id="4" name="Content Placeholder 3" descr="article-1342820-0C9D8AF6000005DC-146_634x47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209800"/>
            <a:ext cx="6026083" cy="4495800"/>
          </a:xfrm>
        </p:spPr>
      </p:pic>
      <p:pic>
        <p:nvPicPr>
          <p:cNvPr id="5" name="Content Placeholder 3" descr="250px-Pouzzol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52400"/>
            <a:ext cx="31750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Hypocaust system(Sergius Orata)</a:t>
            </a:r>
          </a:p>
        </p:txBody>
      </p:sp>
      <p:pic>
        <p:nvPicPr>
          <p:cNvPr id="10244" name="Picture 4" descr="C:\Documents and Settings\eaverly\My Documents\My Pictures\Pompeii\Baths\I - Bath System Diagram 426.jpg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0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Sergius</a:t>
            </a:r>
            <a:r>
              <a:rPr lang="en-US" dirty="0" smtClean="0"/>
              <a:t> gets an idea</a:t>
            </a:r>
            <a:endParaRPr lang="en-US" dirty="0"/>
          </a:p>
        </p:txBody>
      </p:sp>
      <p:pic>
        <p:nvPicPr>
          <p:cNvPr id="4" name="Content Placeholder 3" descr="hypokausten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81975" y="1600200"/>
            <a:ext cx="6014999" cy="4495800"/>
          </a:xfrm>
        </p:spPr>
      </p:pic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Baths of Caracalla, Rome,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c .AD</a:t>
            </a:r>
          </a:p>
        </p:txBody>
      </p:sp>
      <p:pic>
        <p:nvPicPr>
          <p:cNvPr id="43012" name="Picture 4" descr="C:\Documents and Settings\eaverly\My Documents\My Pictures\Pompeii\Baths\caracallabaths.j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03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4036" name="Picture 4" descr="C:\Documents and Settings\WLosano\My Documents\My Pictures\Vesuvius\_baths_of_caraca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0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5059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85800"/>
            <a:ext cx="3124200" cy="5181600"/>
          </a:xfrm>
        </p:spPr>
      </p:pic>
      <p:pic>
        <p:nvPicPr>
          <p:cNvPr id="4506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5410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4608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dirty="0" smtClean="0"/>
              <a:t> Baths of Diocletian ( Santa Maria </a:t>
            </a:r>
            <a:r>
              <a:rPr lang="en-US" altLang="en-US" sz="3200" dirty="0" err="1" smtClean="0"/>
              <a:t>degli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Angeli</a:t>
            </a:r>
            <a:r>
              <a:rPr lang="en-US" altLang="en-US" sz="3200" dirty="0" smtClean="0"/>
              <a:t>) 3</a:t>
            </a:r>
            <a:r>
              <a:rPr lang="en-US" altLang="en-US" sz="3200" baseline="30000" dirty="0" smtClean="0"/>
              <a:t>rd</a:t>
            </a:r>
            <a:r>
              <a:rPr lang="en-US" altLang="en-US" sz="3200" dirty="0" smtClean="0"/>
              <a:t> c. AD  Rome</a:t>
            </a:r>
          </a:p>
        </p:txBody>
      </p:sp>
      <p:pic>
        <p:nvPicPr>
          <p:cNvPr id="46082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3" y="1600200"/>
            <a:ext cx="7370164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Soldier Field, Chicago</a:t>
            </a:r>
            <a:endParaRPr lang="en-US" dirty="0"/>
          </a:p>
        </p:txBody>
      </p:sp>
      <p:pic>
        <p:nvPicPr>
          <p:cNvPr id="4" name="Content Placeholder 3" descr="Soldier_Field_Chicago_aerial_vi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66294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Opus </a:t>
            </a:r>
            <a:r>
              <a:rPr lang="en-US" dirty="0" err="1" smtClean="0"/>
              <a:t>caementicum</a:t>
            </a:r>
            <a:endParaRPr lang="en-US" dirty="0"/>
          </a:p>
        </p:txBody>
      </p:sp>
      <p:pic>
        <p:nvPicPr>
          <p:cNvPr id="4" name="Content Placeholder 3" descr="250px-Pouzzola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828800"/>
            <a:ext cx="2489200" cy="1524000"/>
          </a:xfrm>
        </p:spPr>
      </p:pic>
      <p:pic>
        <p:nvPicPr>
          <p:cNvPr id="5" name="Picture 4" descr="markets-of-trajan-20091106-1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362200"/>
            <a:ext cx="3238500" cy="2847975"/>
          </a:xfrm>
          <a:prstGeom prst="rect">
            <a:avLst/>
          </a:prstGeom>
        </p:spPr>
      </p:pic>
      <p:pic>
        <p:nvPicPr>
          <p:cNvPr id="6" name="Picture 4" descr="C:\Documents and Settings\WLosano\My Documents\My Pictures\Vesuvius\Ope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3962400" cy="178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ch_Diagra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2775" y="1822733"/>
            <a:ext cx="8153400" cy="4050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Pantheon Rome, 2</a:t>
            </a:r>
            <a:r>
              <a:rPr lang="en-US" baseline="30000" dirty="0" smtClean="0"/>
              <a:t>nd</a:t>
            </a:r>
            <a:r>
              <a:rPr lang="en-US" dirty="0" smtClean="0"/>
              <a:t> c. AD</a:t>
            </a:r>
            <a:endParaRPr lang="en-US" dirty="0"/>
          </a:p>
        </p:txBody>
      </p:sp>
      <p:pic>
        <p:nvPicPr>
          <p:cNvPr id="4" name="Content Placeholder 3" descr="1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4478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4" descr="C:\Documents and Settings\eaverly\My Documents\My Pictures\Classical Archaeology\Hadrian through Commodus\RT04-Pantheon1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4953000" cy="480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Roman Concrete Revolution—interior space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6" name="Picture 4" descr="C:\Documents and Settings\eaverly\My Documents\My Pictures\Classical Archaeology\Hadrian through Commodus\Fletcher_v5n2-04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762500" cy="4648200"/>
          </a:xfrm>
          <a:prstGeom prst="rect">
            <a:avLst/>
          </a:prstGeom>
          <a:noFill/>
        </p:spPr>
      </p:pic>
      <p:pic>
        <p:nvPicPr>
          <p:cNvPr id="5" name="Picture 4" descr="C:\Documents and Settings\eaverly\My Documents\My Pictures\Classical Archaeology\Hadrian through Commodus\pantheo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08234"/>
            <a:ext cx="2590800" cy="3657600"/>
          </a:xfrm>
          <a:prstGeom prst="rect">
            <a:avLst/>
          </a:prstGeom>
          <a:noFill/>
        </p:spPr>
      </p:pic>
      <p:pic>
        <p:nvPicPr>
          <p:cNvPr id="6" name="Content Placeholder 3" descr="roman-pantheon-interi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28928"/>
            <a:ext cx="4114800" cy="171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700" y="5257800"/>
            <a:ext cx="220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Parthenon, Athens,  5</a:t>
            </a:r>
            <a:r>
              <a:rPr lang="en-US" baseline="30000" dirty="0" smtClean="0"/>
              <a:t>th</a:t>
            </a:r>
            <a:r>
              <a:rPr lang="en-US" dirty="0" smtClean="0"/>
              <a:t> c .BC</a:t>
            </a:r>
            <a:endParaRPr lang="en-US" dirty="0"/>
          </a:p>
        </p:txBody>
      </p:sp>
      <p:pic>
        <p:nvPicPr>
          <p:cNvPr id="4" name="Picture 8" descr="C:\Documents and Settings\eaverly\My Documents\My Pictures\Classical Archaeology\Parthenon Frieze and Architecture\Parthenon.jp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732415" cy="2211185"/>
          </a:xfrm>
          <a:prstGeom prst="rect">
            <a:avLst/>
          </a:prstGeom>
          <a:noFill/>
        </p:spPr>
      </p:pic>
      <p:pic>
        <p:nvPicPr>
          <p:cNvPr id="5" name="Picture 6" descr="C:\Documents and Settings\eaverly\My Documents\My Pictures\Classical Archaeology\Maps and Miscellaneous\I - Greek Temple Plan 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800"/>
            <a:ext cx="3657600" cy="2286000"/>
          </a:xfrm>
          <a:prstGeom prst="rect">
            <a:avLst/>
          </a:prstGeom>
          <a:noFill/>
        </p:spPr>
      </p:pic>
      <p:pic>
        <p:nvPicPr>
          <p:cNvPr id="6" name="Picture 5" descr="images1318109374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886200"/>
            <a:ext cx="2819400" cy="2819400"/>
          </a:xfrm>
          <a:prstGeom prst="rect">
            <a:avLst/>
          </a:prstGeom>
        </p:spPr>
      </p:pic>
      <p:pic>
        <p:nvPicPr>
          <p:cNvPr id="7" name="Picture 4" descr="C:\Documents and Settings\WLosano\My Documents\My Pictures\AthenaGild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0"/>
            <a:ext cx="190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</TotalTime>
  <Words>589</Words>
  <Application>Microsoft Office PowerPoint</Application>
  <PresentationFormat>On-screen Show (4:3)</PresentationFormat>
  <Paragraphs>143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Engineering Society through Social Spaces</vt:lpstr>
      <vt:lpstr>PowerPoint Presentation</vt:lpstr>
      <vt:lpstr>pozzolana</vt:lpstr>
      <vt:lpstr>Opus caementicum</vt:lpstr>
      <vt:lpstr>PowerPoint Presentation</vt:lpstr>
      <vt:lpstr>Pantheon Rome, 2nd c. AD</vt:lpstr>
      <vt:lpstr>PowerPoint Presentation</vt:lpstr>
      <vt:lpstr>Roman Concrete Revolution—interior space</vt:lpstr>
      <vt:lpstr>Parthenon, Athens,  5th c .BC</vt:lpstr>
      <vt:lpstr>Pantheon Rome, 2nd c. AD</vt:lpstr>
      <vt:lpstr>Colosseum (Flavian Amphitheater) Rome, First c. AD</vt:lpstr>
      <vt:lpstr>PowerPoint Presentation</vt:lpstr>
      <vt:lpstr>Amphitheater</vt:lpstr>
      <vt:lpstr>Greek Theater at Pergamon</vt:lpstr>
      <vt:lpstr>Doric, Ionic, Corinthian columns</vt:lpstr>
      <vt:lpstr>Gladiatorial games</vt:lpstr>
      <vt:lpstr>PowerPoint Presentation</vt:lpstr>
      <vt:lpstr>Substructures</vt:lpstr>
      <vt:lpstr>Class Structure</vt:lpstr>
      <vt:lpstr>PowerPoint Presentation</vt:lpstr>
      <vt:lpstr>Reinforcing social order</vt:lpstr>
      <vt:lpstr>Water for Concrete—Aqueducts</vt:lpstr>
      <vt:lpstr>PowerPoint Presentation</vt:lpstr>
      <vt:lpstr>Pipes</vt:lpstr>
      <vt:lpstr>Bathrooms</vt:lpstr>
      <vt:lpstr>House of Octavius Quartio, Pompeii, 1st c. AD</vt:lpstr>
      <vt:lpstr>Tombstone of freedman Tiberius Claudius Secundus, Rome  1st AD</vt:lpstr>
      <vt:lpstr>Baths in Rome 1st c. AD- 3rdth c. AD</vt:lpstr>
      <vt:lpstr>Baths</vt:lpstr>
      <vt:lpstr>Hypocaust system(Sergius Orata)</vt:lpstr>
      <vt:lpstr>Sergius gets an idea</vt:lpstr>
      <vt:lpstr>Baths of Caracalla, Rome, 2nd c .AD</vt:lpstr>
      <vt:lpstr>PowerPoint Presentation</vt:lpstr>
      <vt:lpstr>PowerPoint Presentation</vt:lpstr>
      <vt:lpstr> Baths of Diocletian ( Santa Maria degli Angeli) 3rd c. AD  Rome</vt:lpstr>
      <vt:lpstr>Soldier Field, Chicago</vt:lpstr>
    </vt:vector>
  </TitlesOfParts>
  <Company>UF College of Liberal Arts &amp;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eaverly</dc:creator>
  <cp:lastModifiedBy>Pamela Hupp</cp:lastModifiedBy>
  <cp:revision>19</cp:revision>
  <dcterms:created xsi:type="dcterms:W3CDTF">2014-09-15T14:47:31Z</dcterms:created>
  <dcterms:modified xsi:type="dcterms:W3CDTF">2016-07-05T16:43:44Z</dcterms:modified>
</cp:coreProperties>
</file>