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03" r:id="rId2"/>
    <p:sldId id="305" r:id="rId3"/>
    <p:sldId id="309" r:id="rId4"/>
    <p:sldId id="310" r:id="rId5"/>
    <p:sldId id="312" r:id="rId6"/>
    <p:sldId id="311" r:id="rId7"/>
    <p:sldId id="315" r:id="rId8"/>
    <p:sldId id="316" r:id="rId9"/>
    <p:sldId id="314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66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/>
    <p:restoredTop sz="96271"/>
  </p:normalViewPr>
  <p:slideViewPr>
    <p:cSldViewPr snapToGrid="0" snapToObjects="1">
      <p:cViewPr>
        <p:scale>
          <a:sx n="53" d="100"/>
          <a:sy n="53" d="100"/>
        </p:scale>
        <p:origin x="-552" y="-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B429F28-72F9-A74F-87AE-9DECB673B256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DCB09E11-B7F9-3448-BD76-FF125242F6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7218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A823677-685F-7749-A87B-AD045FF294BF}" type="slidenum">
              <a:rPr lang="en-US" altLang="en-US">
                <a:latin typeface="Calibri" charset="0"/>
              </a:rPr>
              <a:pPr/>
              <a:t>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0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147CE-86BF-2149-8854-2F1135342686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71E11-29A9-E54B-8AF3-03A78A5AF9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046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3A74A-8B65-DE4F-82EE-6A48926584A2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B941-BBE1-1444-A834-E870894BC1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026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52729-CB29-E843-9995-5BD26D657831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FE62-D01B-4648-9966-B883947F9A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799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41DE9-8C5F-2543-A832-9A42E99108F8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87793-5027-9D40-BD75-C8EF3354BF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835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DC667-8838-FC43-9348-E39F3BC4B655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7425-4858-BA4A-98AD-D734EC8C57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231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3048A-A11D-614D-B1F0-33F1BEA550D5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B05F8-A52C-AB4E-93CF-3A412FAEF4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78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829C-5AA4-0C4E-855E-DB0F4C24EDDF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431B-690B-8044-B4B2-DCC428CA52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463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AEE0-68AE-FA40-A1FD-A00B35010A7D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52DC-DBCE-1E4F-BE9C-7BD3FE2C56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935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4444-50A4-1447-9009-4770A04E8E7B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327F7-B82F-3C4A-9033-CFFC426303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95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FF35C-8129-8A4B-829B-3E9FE91BD839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65F62-637D-C64A-96F6-BF2A4ABE97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693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8A734-FD2B-B54F-AB53-4BB0DD9D1ED1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90E4E-4183-3744-88B6-F04E949224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924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77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79DA6C42-3832-2C47-BD5A-BAFFB4770E37}" type="datetime1">
              <a:rPr lang="en-US" altLang="en-US"/>
              <a:pPr>
                <a:defRPr/>
              </a:pPr>
              <a:t>1/2/2018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DA195F2-2FBB-B740-9644-944E11DC2B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 cap="small">
          <a:solidFill>
            <a:schemeClr val="tx1"/>
          </a:solidFill>
          <a:latin typeface="Optima ExtraBlack"/>
          <a:ea typeface="ＭＳ Ｐゴシック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Optima ExtraBlack" charset="0"/>
          <a:ea typeface="ＭＳ Ｐゴシック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Optima ExtraBlack" charset="0"/>
          <a:ea typeface="ＭＳ Ｐゴシック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Optima ExtraBlack" charset="0"/>
          <a:ea typeface="ＭＳ Ｐゴシック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Optima ExtraBlack" charset="0"/>
          <a:ea typeface="ＭＳ Ｐゴシック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Optima ExtraBlack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Optima ExtraBlack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Optima ExtraBlack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Optima ExtraBlack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Optima"/>
          <a:ea typeface="ＭＳ Ｐゴシック" charset="-128"/>
          <a:cs typeface="Optim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Optima"/>
          <a:ea typeface="ＭＳ Ｐゴシック" charset="-128"/>
          <a:cs typeface="Optim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Optima"/>
          <a:ea typeface="ＭＳ Ｐゴシック" charset="-128"/>
          <a:cs typeface="Optim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Optima"/>
          <a:ea typeface="ＭＳ Ｐゴシック" charset="-128"/>
          <a:cs typeface="Optim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Optima"/>
          <a:ea typeface="ＭＳ Ｐゴシック" charset="-128"/>
          <a:cs typeface="Opti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cap="none">
                <a:latin typeface="Optima ExtraBlack" charset="0"/>
              </a:rPr>
              <a:t>TOPICS FOR THE FIRST EXAM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Optima" charset="0"/>
                <a:cs typeface="Optima" charset="0"/>
              </a:rPr>
              <a:t>Clay</a:t>
            </a:r>
          </a:p>
          <a:p>
            <a:r>
              <a:rPr lang="en-US" altLang="en-US" dirty="0">
                <a:latin typeface="Optima" charset="0"/>
                <a:cs typeface="Optima" charset="0"/>
              </a:rPr>
              <a:t>Ceramics and Glass</a:t>
            </a:r>
          </a:p>
          <a:p>
            <a:r>
              <a:rPr lang="en-US" altLang="en-US" dirty="0">
                <a:latin typeface="Optima" charset="0"/>
                <a:cs typeface="Optima" charset="0"/>
              </a:rPr>
              <a:t>Copper and Bronze</a:t>
            </a:r>
          </a:p>
          <a:p>
            <a:r>
              <a:rPr lang="en-US" altLang="en-US" dirty="0" smtClean="0">
                <a:latin typeface="Optima" charset="0"/>
                <a:cs typeface="Optima" charset="0"/>
              </a:rPr>
              <a:t>Concrete</a:t>
            </a:r>
          </a:p>
          <a:p>
            <a:r>
              <a:rPr lang="en-US" altLang="en-US" dirty="0" smtClean="0">
                <a:latin typeface="Optima" charset="0"/>
                <a:cs typeface="Optima" charset="0"/>
              </a:rPr>
              <a:t>Gold </a:t>
            </a:r>
            <a:r>
              <a:rPr lang="en-US" altLang="en-US" dirty="0">
                <a:latin typeface="Optima" charset="0"/>
                <a:cs typeface="Optima" charset="0"/>
              </a:rPr>
              <a:t>and </a:t>
            </a:r>
            <a:r>
              <a:rPr lang="en-US" altLang="en-US" dirty="0" smtClean="0">
                <a:latin typeface="Optima" charset="0"/>
                <a:cs typeface="Optima" charset="0"/>
              </a:rPr>
              <a:t>Silver</a:t>
            </a:r>
            <a:endParaRPr lang="en-US" altLang="en-US" dirty="0">
              <a:latin typeface="Optima" charset="0"/>
              <a:cs typeface="Optima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cap="none">
                <a:latin typeface="Optima ExtraBlack" charset="0"/>
              </a:rPr>
              <a:t>Clay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000">
                <a:latin typeface="Optima" charset="0"/>
                <a:cs typeface="Optima" charset="0"/>
              </a:rPr>
              <a:t>Properties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Structure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Chemistry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Kaolinite vs Montmorrillonite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Why is it ductile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Source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Primary vs secondary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History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Japan to modern times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Ancient applications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Buildings, sickle, cuneiform, ocarina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Modern Uses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Shrink- swell ratio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Dams, oil drilling etc.</a:t>
            </a:r>
            <a:endParaRPr lang="en-US" altLang="en-US">
              <a:latin typeface="Optima" charset="0"/>
              <a:cs typeface="Optima" charset="0"/>
            </a:endParaRP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>
              <a:defRPr/>
            </a:pPr>
            <a:r>
              <a:rPr lang="en-US" altLang="en-US" sz="2200" dirty="0" smtClean="0">
                <a:latin typeface="Optima" charset="0"/>
              </a:rPr>
              <a:t>Entanglement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Catal Hoyuk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Humans depend on things etc.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Tanglegrams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Challenges of entanglement</a:t>
            </a:r>
          </a:p>
          <a:p>
            <a:pPr>
              <a:defRPr/>
            </a:pPr>
            <a:r>
              <a:rPr lang="en-US" altLang="en-US" sz="2200" dirty="0" smtClean="0">
                <a:latin typeface="Optima" charset="0"/>
              </a:rPr>
              <a:t>Rare Earths</a:t>
            </a:r>
            <a:endParaRPr lang="en-US" altLang="en-US" sz="2200" dirty="0">
              <a:latin typeface="Optima" charset="0"/>
            </a:endParaRP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Definition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Critical Materials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Sourcing challenge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Applications</a:t>
            </a:r>
          </a:p>
          <a:p>
            <a:pPr lvl="2">
              <a:defRPr/>
            </a:pPr>
            <a:r>
              <a:rPr lang="en-US" altLang="en-US" sz="1400" dirty="0" smtClean="0">
                <a:latin typeface="Optima" charset="0"/>
              </a:rPr>
              <a:t>Electric vehicles</a:t>
            </a:r>
          </a:p>
          <a:p>
            <a:pPr lvl="2">
              <a:defRPr/>
            </a:pPr>
            <a:r>
              <a:rPr lang="en-US" altLang="en-US" sz="1400" dirty="0" smtClean="0">
                <a:latin typeface="Optima" charset="0"/>
              </a:rPr>
              <a:t>Wind farms</a:t>
            </a:r>
          </a:p>
          <a:p>
            <a:pPr lvl="2">
              <a:defRPr/>
            </a:pPr>
            <a:r>
              <a:rPr lang="en-US" altLang="en-US" sz="1400" dirty="0" smtClean="0">
                <a:latin typeface="Optima" charset="0"/>
              </a:rPr>
              <a:t>Lighting</a:t>
            </a:r>
          </a:p>
          <a:p>
            <a:pPr lvl="2">
              <a:defRPr/>
            </a:pPr>
            <a:endParaRPr lang="en-US" altLang="en-US" sz="1400" dirty="0" smtClean="0">
              <a:latin typeface="Optima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2200" dirty="0">
              <a:latin typeface="Opti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cap="none">
                <a:latin typeface="Optima ExtraBlack" charset="0"/>
              </a:rPr>
              <a:t>Ceramics and Glass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000">
                <a:latin typeface="Optima" charset="0"/>
                <a:cs typeface="Optima" charset="0"/>
              </a:rPr>
              <a:t>Properties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Amorphous vs Crystalline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Glass vs Ceramic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History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Faience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Natron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Network modifiers network formers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Soda lime glass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Core wound, blowing</a:t>
            </a:r>
            <a:endParaRPr lang="en-US" altLang="en-US" sz="2000">
              <a:latin typeface="Optima" charset="0"/>
              <a:cs typeface="Optima" charset="0"/>
            </a:endParaRPr>
          </a:p>
          <a:p>
            <a:r>
              <a:rPr lang="en-US" altLang="en-US" sz="2000">
                <a:latin typeface="Optima" charset="0"/>
                <a:cs typeface="Optima" charset="0"/>
              </a:rPr>
              <a:t>Structure/properties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Tension vs compression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Rupert Drop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Modern applications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Float glass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Fiber optics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Gorilla Glass, Pyrex</a:t>
            </a:r>
            <a:endParaRPr lang="en-US" altLang="en-US" sz="1200">
              <a:latin typeface="Optima" charset="0"/>
              <a:cs typeface="Optima" charset="0"/>
            </a:endParaRPr>
          </a:p>
          <a:p>
            <a:endParaRPr lang="en-US" altLang="en-US">
              <a:latin typeface="Optima" charset="0"/>
              <a:cs typeface="Optima" charset="0"/>
            </a:endParaRP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>
              <a:defRPr/>
            </a:pPr>
            <a:r>
              <a:rPr lang="en-US" altLang="en-US" sz="2200" dirty="0" smtClean="0">
                <a:latin typeface="Optima" charset="0"/>
              </a:rPr>
              <a:t>Operational Chain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Relationship to entanglement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Obsidian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Knapping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Spear points</a:t>
            </a:r>
          </a:p>
          <a:p>
            <a:pPr>
              <a:defRPr/>
            </a:pPr>
            <a:r>
              <a:rPr lang="en-US" altLang="en-US" sz="2200" dirty="0" smtClean="0">
                <a:latin typeface="Optima" charset="0"/>
              </a:rPr>
              <a:t>Modern Ceramics</a:t>
            </a:r>
            <a:endParaRPr lang="en-US" altLang="en-US" sz="2200" dirty="0">
              <a:latin typeface="Optima" charset="0"/>
            </a:endParaRP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Transducers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Piezoelectrics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Ferrofluids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Functionalization </a:t>
            </a:r>
          </a:p>
          <a:p>
            <a:pPr lvl="1">
              <a:defRPr/>
            </a:pPr>
            <a:endParaRPr lang="en-US" altLang="en-US" sz="1800" dirty="0" smtClean="0">
              <a:latin typeface="Optima" charset="0"/>
            </a:endParaRPr>
          </a:p>
          <a:p>
            <a:pPr lvl="1">
              <a:defRPr/>
            </a:pPr>
            <a:endParaRPr lang="en-US" altLang="en-US" sz="1800" dirty="0" smtClean="0">
              <a:latin typeface="Optima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2200" dirty="0">
              <a:latin typeface="Optim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cap="none">
                <a:latin typeface="Optima ExtraBlack" charset="0"/>
              </a:rPr>
              <a:t>Copper and Bronze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000">
                <a:latin typeface="Optima" charset="0"/>
                <a:cs typeface="Optima" charset="0"/>
              </a:rPr>
              <a:t>Properties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Chemistry/Fabrication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Smelting/Alloying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Sn and As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Yield Strength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Dislocations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Work Hardening, Alloy Hardening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Phase Diagram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Annealing Tempering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History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Bronze age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Technologies enabled by Bronze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Otzi</a:t>
            </a:r>
          </a:p>
          <a:p>
            <a:pPr lvl="1"/>
            <a:r>
              <a:rPr lang="en-US" altLang="en-US" sz="1600">
                <a:latin typeface="Optima" charset="0"/>
                <a:cs typeface="Optima" charset="0"/>
              </a:rPr>
              <a:t>Natural Copper abundance</a:t>
            </a:r>
          </a:p>
          <a:p>
            <a:pPr lvl="1"/>
            <a:endParaRPr lang="en-US" altLang="en-US" sz="1600">
              <a:latin typeface="Optima" charset="0"/>
              <a:cs typeface="Optima" charset="0"/>
            </a:endParaRP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>
              <a:defRPr/>
            </a:pPr>
            <a:r>
              <a:rPr lang="en-US" altLang="en-US" sz="2200" dirty="0" smtClean="0">
                <a:latin typeface="Optima" charset="0"/>
              </a:rPr>
              <a:t>Trade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Trade Routes, Trade Centers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Applications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Skilled </a:t>
            </a:r>
            <a:r>
              <a:rPr lang="en-US" altLang="en-US" sz="1800" dirty="0">
                <a:latin typeface="Optima" charset="0"/>
              </a:rPr>
              <a:t>Craftsman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Oxhide Ingots</a:t>
            </a:r>
          </a:p>
          <a:p>
            <a:pPr lvl="1">
              <a:defRPr/>
            </a:pPr>
            <a:endParaRPr lang="en-US" altLang="en-US" sz="1800" dirty="0" smtClean="0">
              <a:latin typeface="Optima" charset="0"/>
            </a:endParaRPr>
          </a:p>
          <a:p>
            <a:pPr>
              <a:defRPr/>
            </a:pPr>
            <a:r>
              <a:rPr lang="en-US" altLang="en-US" sz="2200" dirty="0" smtClean="0">
                <a:latin typeface="Optima" charset="0"/>
              </a:rPr>
              <a:t>Solar Cells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Photovoltaics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Semiconductors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Inorganic/Organic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Trade </a:t>
            </a:r>
            <a:r>
              <a:rPr lang="en-US" altLang="en-US" sz="1800" dirty="0">
                <a:latin typeface="Optima" charset="0"/>
              </a:rPr>
              <a:t>challenges</a:t>
            </a:r>
          </a:p>
          <a:p>
            <a:pPr lvl="1">
              <a:defRPr/>
            </a:pPr>
            <a:endParaRPr lang="en-US" altLang="en-US" sz="1800" dirty="0" smtClean="0">
              <a:latin typeface="Optima" charset="0"/>
            </a:endParaRPr>
          </a:p>
          <a:p>
            <a:pPr lvl="1">
              <a:defRPr/>
            </a:pPr>
            <a:endParaRPr lang="en-US" altLang="en-US" sz="1800" dirty="0">
              <a:latin typeface="Optima" charset="0"/>
            </a:endParaRPr>
          </a:p>
          <a:p>
            <a:pPr lvl="1">
              <a:defRPr/>
            </a:pPr>
            <a:endParaRPr lang="en-US" altLang="en-US" sz="1800" dirty="0" smtClean="0">
              <a:latin typeface="Optima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2200" dirty="0">
              <a:latin typeface="Optima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cap="none">
                <a:latin typeface="Optima ExtraBlack" charset="0"/>
              </a:rPr>
              <a:t>Concrete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000" dirty="0">
                <a:latin typeface="Optima" charset="0"/>
              </a:rPr>
              <a:t>Properties</a:t>
            </a:r>
          </a:p>
          <a:p>
            <a:pPr>
              <a:defRPr/>
            </a:pPr>
            <a:r>
              <a:rPr lang="en-US" altLang="en-US" sz="2000" dirty="0" smtClean="0">
                <a:latin typeface="Optima" charset="0"/>
              </a:rPr>
              <a:t>Chemistry/structure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Concrete vs cement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Formation from limestone, clinker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Reaction with water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Hydraulic Cement</a:t>
            </a:r>
          </a:p>
          <a:p>
            <a:pPr>
              <a:defRPr/>
            </a:pPr>
            <a:r>
              <a:rPr lang="en-US" altLang="en-US" sz="2000" dirty="0" smtClean="0">
                <a:latin typeface="Optima" charset="0"/>
              </a:rPr>
              <a:t>History</a:t>
            </a:r>
            <a:endParaRPr lang="en-US" altLang="en-US" sz="2000" dirty="0">
              <a:latin typeface="Optima" charset="0"/>
            </a:endParaRPr>
          </a:p>
          <a:p>
            <a:pPr>
              <a:defRPr/>
            </a:pPr>
            <a:r>
              <a:rPr lang="en-US" altLang="en-US" sz="2000" dirty="0" smtClean="0">
                <a:latin typeface="Optima" charset="0"/>
              </a:rPr>
              <a:t>Applications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Portland Cement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Greenhouse gases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Worldwide usage</a:t>
            </a:r>
          </a:p>
          <a:p>
            <a:pPr marL="457200" lvl="1" indent="0">
              <a:buFont typeface="Arial" charset="0"/>
              <a:buNone/>
              <a:defRPr/>
            </a:pPr>
            <a:endParaRPr lang="en-US" altLang="en-US" sz="1200" dirty="0" smtClean="0">
              <a:latin typeface="Optima" charset="0"/>
            </a:endParaRPr>
          </a:p>
          <a:p>
            <a:pPr lvl="1">
              <a:defRPr/>
            </a:pPr>
            <a:endParaRPr lang="en-US" altLang="en-US" sz="1200" dirty="0">
              <a:latin typeface="Optima" charset="0"/>
            </a:endParaRPr>
          </a:p>
          <a:p>
            <a:pPr>
              <a:defRPr/>
            </a:pPr>
            <a:endParaRPr lang="en-US" altLang="en-US" dirty="0">
              <a:latin typeface="Optima" charset="0"/>
            </a:endParaRP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>
              <a:defRPr/>
            </a:pPr>
            <a:r>
              <a:rPr lang="en-US" altLang="en-US" sz="2200" dirty="0" smtClean="0">
                <a:latin typeface="Optima" charset="0"/>
              </a:rPr>
              <a:t>Concrete in ancient Rome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Coliseum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Baths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Aqueducts 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Pantheon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Functions enabled by concrete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Social Structures of Ancient Rome</a:t>
            </a:r>
          </a:p>
          <a:p>
            <a:pPr marL="457200" lvl="1" indent="0">
              <a:buFont typeface="Arial" charset="0"/>
              <a:buNone/>
              <a:defRPr/>
            </a:pPr>
            <a:endParaRPr lang="en-US" altLang="en-US" sz="1800" dirty="0" smtClean="0">
              <a:latin typeface="Optima" charset="0"/>
            </a:endParaRPr>
          </a:p>
          <a:p>
            <a:pPr>
              <a:defRPr/>
            </a:pPr>
            <a:r>
              <a:rPr lang="en-US" altLang="en-US" sz="2200" dirty="0" smtClean="0">
                <a:latin typeface="Optima" charset="0"/>
              </a:rPr>
              <a:t>Modern Concrete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Transducers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Flexible concrete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Green Concrete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CO</a:t>
            </a:r>
            <a:r>
              <a:rPr lang="en-US" altLang="en-US" sz="1800" baseline="-25000" dirty="0" smtClean="0">
                <a:latin typeface="Optima" charset="0"/>
              </a:rPr>
              <a:t>2</a:t>
            </a:r>
            <a:r>
              <a:rPr lang="en-US" altLang="en-US" sz="1800" dirty="0" smtClean="0">
                <a:latin typeface="Optima" charset="0"/>
              </a:rPr>
              <a:t> sequestration</a:t>
            </a:r>
          </a:p>
          <a:p>
            <a:pPr lvl="1">
              <a:defRPr/>
            </a:pPr>
            <a:endParaRPr lang="en-US" altLang="en-US" sz="1400" dirty="0" smtClean="0">
              <a:latin typeface="Optima" charset="0"/>
            </a:endParaRPr>
          </a:p>
          <a:p>
            <a:pPr lvl="1">
              <a:defRPr/>
            </a:pPr>
            <a:endParaRPr lang="en-US" altLang="en-US" sz="1800" dirty="0" smtClean="0">
              <a:latin typeface="Optima" charset="0"/>
            </a:endParaRPr>
          </a:p>
          <a:p>
            <a:pPr lvl="1">
              <a:defRPr/>
            </a:pPr>
            <a:endParaRPr lang="en-US" altLang="en-US" sz="1800" dirty="0">
              <a:latin typeface="Optima" charset="0"/>
            </a:endParaRPr>
          </a:p>
          <a:p>
            <a:pPr lvl="1">
              <a:defRPr/>
            </a:pPr>
            <a:endParaRPr lang="en-US" altLang="en-US" sz="1800" dirty="0" smtClean="0">
              <a:latin typeface="Optima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2200" dirty="0">
              <a:latin typeface="Optima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cap="none">
                <a:latin typeface="Optima ExtraBlack" charset="0"/>
              </a:rPr>
              <a:t>Gold and Silver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4525962"/>
          </a:xfrm>
        </p:spPr>
        <p:txBody>
          <a:bodyPr/>
          <a:lstStyle/>
          <a:p>
            <a:r>
              <a:rPr lang="en-US" altLang="en-US" sz="2000">
                <a:latin typeface="Optima" charset="0"/>
                <a:cs typeface="Optima" charset="0"/>
              </a:rPr>
              <a:t>Properties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Chemistry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Ag and Au alloys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Fabrication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Cupellation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Amalgamation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Liquation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Parting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History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Meteorites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Gold Rushes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USS Central America</a:t>
            </a:r>
          </a:p>
          <a:p>
            <a:r>
              <a:rPr lang="en-US" altLang="en-US" sz="2000">
                <a:latin typeface="Optima" charset="0"/>
                <a:cs typeface="Optima" charset="0"/>
              </a:rPr>
              <a:t>Applications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Coinage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Coloring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Art/Jewelry</a:t>
            </a:r>
          </a:p>
          <a:p>
            <a:pPr lvl="1"/>
            <a:r>
              <a:rPr lang="en-US" altLang="en-US" sz="1800">
                <a:latin typeface="Optima" charset="0"/>
                <a:cs typeface="Optima" charset="0"/>
              </a:rPr>
              <a:t>Electronics</a:t>
            </a:r>
          </a:p>
          <a:p>
            <a:pPr lvl="1"/>
            <a:endParaRPr lang="en-US" altLang="en-US" sz="1200">
              <a:latin typeface="Optima" charset="0"/>
              <a:cs typeface="Optima" charset="0"/>
            </a:endParaRPr>
          </a:p>
          <a:p>
            <a:endParaRPr lang="en-US" altLang="en-US">
              <a:latin typeface="Optima" charset="0"/>
              <a:cs typeface="Optima" charset="0"/>
            </a:endParaRP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00125"/>
            <a:ext cx="4495800" cy="4525963"/>
          </a:xfrm>
        </p:spPr>
        <p:txBody>
          <a:bodyPr/>
          <a:lstStyle/>
          <a:p>
            <a:pPr>
              <a:defRPr/>
            </a:pPr>
            <a:r>
              <a:rPr lang="en-US" altLang="en-US" sz="2200" dirty="0" smtClean="0">
                <a:latin typeface="Optima" charset="0"/>
              </a:rPr>
              <a:t>Value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Coins, Money and Currency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4 major functions of money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Wiergeld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Intrinsic vs extrinsic value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Why Gold and Silver</a:t>
            </a:r>
          </a:p>
          <a:p>
            <a:pPr lvl="1">
              <a:defRPr/>
            </a:pPr>
            <a:endParaRPr lang="en-US" altLang="en-US" sz="1800" dirty="0" smtClean="0">
              <a:latin typeface="Optima" charset="0"/>
            </a:endParaRPr>
          </a:p>
          <a:p>
            <a:pPr>
              <a:defRPr/>
            </a:pPr>
            <a:r>
              <a:rPr lang="en-US" altLang="en-US" sz="2200" dirty="0" smtClean="0">
                <a:latin typeface="Optima" charset="0"/>
              </a:rPr>
              <a:t>Nanoparticles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What is meant by Nano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Stain glass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Cancer treatment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Functionalized surface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Diagnosis and treatment</a:t>
            </a:r>
          </a:p>
          <a:p>
            <a:pPr lvl="1">
              <a:defRPr/>
            </a:pPr>
            <a:r>
              <a:rPr lang="en-US" altLang="en-US" sz="1800" dirty="0" smtClean="0">
                <a:latin typeface="Optima" charset="0"/>
              </a:rPr>
              <a:t>Supply and demand</a:t>
            </a:r>
          </a:p>
          <a:p>
            <a:pPr lvl="1">
              <a:defRPr/>
            </a:pPr>
            <a:endParaRPr lang="en-US" altLang="en-US" sz="1800" dirty="0" smtClean="0">
              <a:latin typeface="Optima" charset="0"/>
            </a:endParaRPr>
          </a:p>
          <a:p>
            <a:pPr lvl="1">
              <a:defRPr/>
            </a:pPr>
            <a:endParaRPr lang="en-US" altLang="en-US" sz="1800" dirty="0">
              <a:latin typeface="Optima" charset="0"/>
            </a:endParaRPr>
          </a:p>
          <a:p>
            <a:pPr lvl="1">
              <a:defRPr/>
            </a:pPr>
            <a:endParaRPr lang="en-US" altLang="en-US" sz="1800" dirty="0" smtClean="0">
              <a:latin typeface="Optima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2200" dirty="0">
              <a:latin typeface="Optima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277" y="935421"/>
            <a:ext cx="69052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In </a:t>
            </a:r>
            <a:r>
              <a:rPr lang="en-US" dirty="0"/>
              <a:t>liquation one adds molten lead to the copper silver gold mixture that has been mined, why?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What is the difference between an affordance and a constraint? Is the difference inherent in a specific material?  Is it obvious?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/>
            <a:r>
              <a:rPr lang="en-US" dirty="0"/>
              <a:t>Why was the earliest silver coin struck in Greece (Athens) called drachma? What does that word mean, and what is the significance of that word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r>
              <a:rPr lang="en-US" dirty="0"/>
              <a:t>What is </a:t>
            </a:r>
            <a:r>
              <a:rPr lang="en-US" i="1" dirty="0"/>
              <a:t>intensification</a:t>
            </a:r>
            <a:r>
              <a:rPr lang="en-US" dirty="0"/>
              <a:t> and how does it impact operational sequences? What does it mean to say there are </a:t>
            </a:r>
            <a:r>
              <a:rPr lang="en-US" i="1" dirty="0"/>
              <a:t>hidden costs</a:t>
            </a:r>
            <a:r>
              <a:rPr lang="en-US" dirty="0"/>
              <a:t> to intensification? 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173" y="27326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Short answer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5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766" y="420414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choice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18593" y="1765738"/>
            <a:ext cx="68788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How is the value of a material usually increased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Finding additional sources of the material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Developing new applications for the material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Streamlining the extraction process of a material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Reducing the waste products associated with the material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All of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3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34" y="1502980"/>
            <a:ext cx="5930900" cy="4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432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48314" y="1502980"/>
            <a:ext cx="56515" cy="3921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08690" y="388883"/>
            <a:ext cx="62504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/>
            <a:endParaRPr lang="en-US" altLang="en-US" dirty="0"/>
          </a:p>
          <a:p>
            <a:pPr lvl="0" defTabSz="914400">
              <a:buFontTx/>
              <a:buAutoNum type="arabicPeriod"/>
            </a:pPr>
            <a:r>
              <a:rPr lang="en-US" altLang="en-US" sz="1200" dirty="0">
                <a:ea typeface="Times New Roman" charset="0"/>
              </a:rPr>
              <a:t>) In the phase diagram below if you make an Bronze alloy of 10 </a:t>
            </a:r>
            <a:r>
              <a:rPr lang="en-US" altLang="en-US" sz="1200" dirty="0" err="1">
                <a:ea typeface="Times New Roman" charset="0"/>
              </a:rPr>
              <a:t>wt</a:t>
            </a:r>
            <a:r>
              <a:rPr lang="en-US" altLang="en-US" sz="1200" dirty="0">
                <a:ea typeface="Times New Roman" charset="0"/>
              </a:rPr>
              <a:t>% tin</a:t>
            </a:r>
            <a:endParaRPr lang="en-US" altLang="en-US" sz="400" dirty="0"/>
          </a:p>
          <a:p>
            <a:pPr lvl="1" defTabSz="914400">
              <a:buFontTx/>
              <a:buAutoNum type="arabicPeriod"/>
            </a:pPr>
            <a:r>
              <a:rPr lang="en-US" altLang="en-US" sz="1200" dirty="0">
                <a:ea typeface="Times New Roman" charset="0"/>
              </a:rPr>
              <a:t>Draw a vertical line on the phase diagram to indicate the 10 </a:t>
            </a:r>
            <a:r>
              <a:rPr lang="en-US" altLang="en-US" sz="1200" dirty="0" err="1">
                <a:ea typeface="Times New Roman" charset="0"/>
              </a:rPr>
              <a:t>wt</a:t>
            </a:r>
            <a:r>
              <a:rPr lang="en-US" altLang="en-US" sz="1200" dirty="0">
                <a:ea typeface="Times New Roman" charset="0"/>
              </a:rPr>
              <a:t>% tin composition </a:t>
            </a:r>
          </a:p>
          <a:p>
            <a:pPr lvl="1" defTabSz="914400">
              <a:buFontTx/>
              <a:buAutoNum type="arabicPeriod"/>
            </a:pPr>
            <a:r>
              <a:rPr lang="en-US" altLang="en-US" sz="1200" dirty="0">
                <a:ea typeface="Times New Roman" charset="0"/>
              </a:rPr>
              <a:t>What is the melting point of this 10 </a:t>
            </a:r>
            <a:r>
              <a:rPr lang="en-US" altLang="en-US" sz="1200" dirty="0" err="1">
                <a:ea typeface="Times New Roman" charset="0"/>
              </a:rPr>
              <a:t>wt</a:t>
            </a:r>
            <a:r>
              <a:rPr lang="en-US" altLang="en-US" sz="1200" dirty="0">
                <a:ea typeface="Times New Roman" charset="0"/>
              </a:rPr>
              <a:t>% tin Bronze alloy? </a:t>
            </a:r>
          </a:p>
          <a:p>
            <a:pPr lvl="1" defTabSz="914400">
              <a:buFontTx/>
              <a:buAutoNum type="arabicPeriod"/>
            </a:pPr>
            <a:r>
              <a:rPr lang="en-US" altLang="en-US" sz="1200" dirty="0">
                <a:ea typeface="Times New Roman" charset="0"/>
              </a:rPr>
              <a:t>In general what happens to the melting point as you add tin to pure copper? </a:t>
            </a:r>
            <a:endParaRPr lang="en-US" altLang="en-US" sz="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5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7464</TotalTime>
  <Words>506</Words>
  <Application>Microsoft Office PowerPoint</Application>
  <PresentationFormat>On-screen Show (4:3)</PresentationFormat>
  <Paragraphs>179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TOPICS FOR THE FIRST EXAM</vt:lpstr>
      <vt:lpstr>Clay</vt:lpstr>
      <vt:lpstr>Ceramics and Glass</vt:lpstr>
      <vt:lpstr>Copper and Bronze</vt:lpstr>
      <vt:lpstr>Concrete</vt:lpstr>
      <vt:lpstr>Gold and Silver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FOR THE FIRST EXAM</dc:title>
  <dc:creator>Microsoft Office User</dc:creator>
  <cp:lastModifiedBy>Pamela Hupp</cp:lastModifiedBy>
  <cp:revision>8</cp:revision>
  <dcterms:created xsi:type="dcterms:W3CDTF">2017-10-05T18:04:23Z</dcterms:created>
  <dcterms:modified xsi:type="dcterms:W3CDTF">2018-01-02T20:36:41Z</dcterms:modified>
</cp:coreProperties>
</file>