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382" r:id="rId3"/>
    <p:sldId id="257" r:id="rId4"/>
    <p:sldId id="396" r:id="rId5"/>
    <p:sldId id="265" r:id="rId6"/>
    <p:sldId id="266" r:id="rId7"/>
    <p:sldId id="267" r:id="rId8"/>
    <p:sldId id="268" r:id="rId9"/>
    <p:sldId id="358" r:id="rId10"/>
    <p:sldId id="398" r:id="rId11"/>
    <p:sldId id="384" r:id="rId12"/>
    <p:sldId id="301" r:id="rId13"/>
    <p:sldId id="385" r:id="rId14"/>
    <p:sldId id="389" r:id="rId15"/>
    <p:sldId id="390" r:id="rId16"/>
    <p:sldId id="399" r:id="rId17"/>
    <p:sldId id="391" r:id="rId18"/>
    <p:sldId id="392" r:id="rId19"/>
    <p:sldId id="394" r:id="rId20"/>
    <p:sldId id="372" r:id="rId21"/>
    <p:sldId id="381" r:id="rId22"/>
    <p:sldId id="380" r:id="rId23"/>
    <p:sldId id="393" r:id="rId24"/>
    <p:sldId id="366" r:id="rId25"/>
    <p:sldId id="374" r:id="rId26"/>
    <p:sldId id="379" r:id="rId27"/>
    <p:sldId id="395" r:id="rId28"/>
    <p:sldId id="351" r:id="rId29"/>
    <p:sldId id="352" r:id="rId30"/>
    <p:sldId id="353" r:id="rId31"/>
    <p:sldId id="362" r:id="rId32"/>
    <p:sldId id="321" r:id="rId33"/>
    <p:sldId id="371" r:id="rId34"/>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83" autoAdjust="0"/>
  </p:normalViewPr>
  <p:slideViewPr>
    <p:cSldViewPr>
      <p:cViewPr>
        <p:scale>
          <a:sx n="89" d="100"/>
          <a:sy n="89" d="100"/>
        </p:scale>
        <p:origin x="-2178"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5450"/>
          </a:xfrm>
          <a:prstGeom prst="rect">
            <a:avLst/>
          </a:prstGeom>
        </p:spPr>
        <p:txBody>
          <a:bodyPr vert="horz" lIns="91147" tIns="45574" rIns="91147" bIns="45574" rtlCol="0"/>
          <a:lstStyle>
            <a:lvl1pPr algn="l">
              <a:defRPr sz="1200"/>
            </a:lvl1pPr>
          </a:lstStyle>
          <a:p>
            <a:endParaRPr lang="en-US"/>
          </a:p>
        </p:txBody>
      </p:sp>
      <p:sp>
        <p:nvSpPr>
          <p:cNvPr id="3" name="Date Placeholder 2"/>
          <p:cNvSpPr>
            <a:spLocks noGrp="1"/>
          </p:cNvSpPr>
          <p:nvPr>
            <p:ph type="dt" sz="quarter" idx="1"/>
          </p:nvPr>
        </p:nvSpPr>
        <p:spPr>
          <a:xfrm>
            <a:off x="3955953" y="0"/>
            <a:ext cx="3027466" cy="465450"/>
          </a:xfrm>
          <a:prstGeom prst="rect">
            <a:avLst/>
          </a:prstGeom>
        </p:spPr>
        <p:txBody>
          <a:bodyPr vert="horz" lIns="91147" tIns="45574" rIns="91147" bIns="45574" rtlCol="0"/>
          <a:lstStyle>
            <a:lvl1pPr algn="r">
              <a:defRPr sz="1200"/>
            </a:lvl1pPr>
          </a:lstStyle>
          <a:p>
            <a:fld id="{364BA5A7-6296-40F9-A5A0-2F8583FF29E1}" type="datetimeFigureOut">
              <a:rPr lang="en-US" smtClean="0"/>
              <a:t>7/5/2016</a:t>
            </a:fld>
            <a:endParaRPr lang="en-US"/>
          </a:p>
        </p:txBody>
      </p:sp>
      <p:sp>
        <p:nvSpPr>
          <p:cNvPr id="4" name="Footer Placeholder 3"/>
          <p:cNvSpPr>
            <a:spLocks noGrp="1"/>
          </p:cNvSpPr>
          <p:nvPr>
            <p:ph type="ftr" sz="quarter" idx="2"/>
          </p:nvPr>
        </p:nvSpPr>
        <p:spPr>
          <a:xfrm>
            <a:off x="1" y="8805551"/>
            <a:ext cx="3027466" cy="465450"/>
          </a:xfrm>
          <a:prstGeom prst="rect">
            <a:avLst/>
          </a:prstGeom>
        </p:spPr>
        <p:txBody>
          <a:bodyPr vert="horz" lIns="91147" tIns="45574" rIns="91147" bIns="45574"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05551"/>
            <a:ext cx="3027466" cy="465450"/>
          </a:xfrm>
          <a:prstGeom prst="rect">
            <a:avLst/>
          </a:prstGeom>
        </p:spPr>
        <p:txBody>
          <a:bodyPr vert="horz" lIns="91147" tIns="45574" rIns="91147" bIns="45574" rtlCol="0" anchor="b"/>
          <a:lstStyle>
            <a:lvl1pPr algn="r">
              <a:defRPr sz="1200"/>
            </a:lvl1pPr>
          </a:lstStyle>
          <a:p>
            <a:fld id="{C3B049EC-1776-4FE7-9C46-1E71528D9338}" type="slidenum">
              <a:rPr lang="en-US" smtClean="0"/>
              <a:t>‹#›</a:t>
            </a:fld>
            <a:endParaRPr lang="en-US"/>
          </a:p>
        </p:txBody>
      </p:sp>
    </p:spTree>
    <p:extLst>
      <p:ext uri="{BB962C8B-B14F-4D97-AF65-F5344CB8AC3E}">
        <p14:creationId xmlns:p14="http://schemas.microsoft.com/office/powerpoint/2010/main" val="2774826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79" tIns="46440" rIns="92879" bIns="46440" rtlCol="0"/>
          <a:lstStyle>
            <a:lvl1pPr algn="l">
              <a:defRPr sz="1200"/>
            </a:lvl1pPr>
          </a:lstStyle>
          <a:p>
            <a:endParaRPr lang="en-US"/>
          </a:p>
        </p:txBody>
      </p:sp>
      <p:sp>
        <p:nvSpPr>
          <p:cNvPr id="3" name="Date Placeholder 2"/>
          <p:cNvSpPr>
            <a:spLocks noGrp="1"/>
          </p:cNvSpPr>
          <p:nvPr>
            <p:ph type="dt" idx="1"/>
          </p:nvPr>
        </p:nvSpPr>
        <p:spPr>
          <a:xfrm>
            <a:off x="3956551" y="0"/>
            <a:ext cx="3026833" cy="463550"/>
          </a:xfrm>
          <a:prstGeom prst="rect">
            <a:avLst/>
          </a:prstGeom>
        </p:spPr>
        <p:txBody>
          <a:bodyPr vert="horz" lIns="92879" tIns="46440" rIns="92879" bIns="46440" rtlCol="0"/>
          <a:lstStyle>
            <a:lvl1pPr algn="r">
              <a:defRPr sz="1200"/>
            </a:lvl1pPr>
          </a:lstStyle>
          <a:p>
            <a:fld id="{F40C3564-3341-4F7B-B518-241517749181}" type="datetimeFigureOut">
              <a:rPr lang="en-US" smtClean="0"/>
              <a:pPr/>
              <a:t>7/5/2016</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79" tIns="46440" rIns="92879" bIns="46440"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79" tIns="46440" rIns="92879" bIns="464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79" tIns="46440" rIns="92879" bIns="46440"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05841"/>
            <a:ext cx="3026833" cy="463550"/>
          </a:xfrm>
          <a:prstGeom prst="rect">
            <a:avLst/>
          </a:prstGeom>
        </p:spPr>
        <p:txBody>
          <a:bodyPr vert="horz" lIns="92879" tIns="46440" rIns="92879" bIns="46440" rtlCol="0" anchor="b"/>
          <a:lstStyle>
            <a:lvl1pPr algn="r">
              <a:defRPr sz="1200"/>
            </a:lvl1pPr>
          </a:lstStyle>
          <a:p>
            <a:fld id="{29E93DFC-0919-44AB-A459-E2DFA270ADDD}" type="slidenum">
              <a:rPr lang="en-US" smtClean="0"/>
              <a:pPr/>
              <a:t>‹#›</a:t>
            </a:fld>
            <a:endParaRPr lang="en-US"/>
          </a:p>
        </p:txBody>
      </p:sp>
    </p:spTree>
    <p:extLst>
      <p:ext uri="{BB962C8B-B14F-4D97-AF65-F5344CB8AC3E}">
        <p14:creationId xmlns:p14="http://schemas.microsoft.com/office/powerpoint/2010/main" val="223101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zHoj-CpMyxg&amp;feature=relate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huffingtonpost.com/2012/03/27/claire-lin-facebook-suicide_n_1381910.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www.guardian.co.uk/world/richard-adams-blog/2011/jul/02/children-digital-technology-parents" TargetMode="External"/><Relationship Id="rId4" Type="http://schemas.openxmlformats.org/officeDocument/2006/relationships/hyperlink" Target="http://www.npr.org/2012/03/26/149376254/hospitals-guard-against-smartphones-distracting-doctors"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wired.com/design/2013/08/design-and-the-digital-worl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Technologic – Daft Punk</a:t>
            </a:r>
            <a:endParaRPr lang="en-US" dirty="0" smtClean="0"/>
          </a:p>
          <a:p>
            <a:endParaRPr lang="en-US" baseline="0" dirty="0" smtClean="0"/>
          </a:p>
          <a:p>
            <a:r>
              <a:rPr lang="en-US" baseline="0" dirty="0" smtClean="0"/>
              <a:t>Outline of talk</a:t>
            </a:r>
          </a:p>
          <a:p>
            <a:r>
              <a:rPr lang="en-US" baseline="0" dirty="0" smtClean="0"/>
              <a:t>- Intro to sociology</a:t>
            </a:r>
          </a:p>
          <a:p>
            <a:r>
              <a:rPr lang="en-US" baseline="0" dirty="0" smtClean="0"/>
              <a:t>- Information and Industrial Revolutions</a:t>
            </a:r>
          </a:p>
          <a:p>
            <a:pPr>
              <a:buFontTx/>
              <a:buChar char="-"/>
            </a:pPr>
            <a:r>
              <a:rPr lang="en-US" baseline="0" dirty="0" smtClean="0"/>
              <a:t>Internet of Things</a:t>
            </a:r>
          </a:p>
          <a:p>
            <a:pPr>
              <a:buFontTx/>
              <a:buChar char="-"/>
            </a:pPr>
            <a:r>
              <a:rPr lang="en-US" baseline="0" dirty="0" smtClean="0"/>
              <a:t>Delegation and its consequences</a:t>
            </a:r>
          </a:p>
          <a:p>
            <a:pPr>
              <a:buFontTx/>
              <a:buChar char="-"/>
            </a:pPr>
            <a:r>
              <a:rPr lang="en-US" baseline="0" dirty="0" smtClean="0"/>
              <a:t>Conclusion</a:t>
            </a:r>
          </a:p>
          <a:p>
            <a:pPr>
              <a:buFontTx/>
              <a:buChar char="-"/>
            </a:pPr>
            <a:r>
              <a:rPr lang="en-US" baseline="0" dirty="0" smtClean="0"/>
              <a:t>Homework</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29E93DFC-0919-44AB-A459-E2DFA270ADDD}" type="slidenum">
              <a:rPr lang="en-US" smtClean="0"/>
              <a:pPr/>
              <a:t>1</a:t>
            </a:fld>
            <a:endParaRPr lang="en-US"/>
          </a:p>
        </p:txBody>
      </p:sp>
    </p:spTree>
    <p:extLst>
      <p:ext uri="{BB962C8B-B14F-4D97-AF65-F5344CB8AC3E}">
        <p14:creationId xmlns:p14="http://schemas.microsoft.com/office/powerpoint/2010/main" val="1065512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198" indent="-232198">
              <a:buAutoNum type="arabicPeriod"/>
            </a:pPr>
            <a:endParaRPr lang="en-US" baseline="0" dirty="0" smtClean="0"/>
          </a:p>
          <a:p>
            <a:endParaRPr lang="en-US" dirty="0" smtClean="0"/>
          </a:p>
          <a:p>
            <a:endParaRPr lang="en-US" baseline="0" dirty="0" smtClean="0"/>
          </a:p>
          <a:p>
            <a:pPr marL="232198" indent="-232198">
              <a:buAutoNum type="arabicPeriod"/>
            </a:pPr>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10</a:t>
            </a:fld>
            <a:endParaRPr lang="en-US"/>
          </a:p>
        </p:txBody>
      </p:sp>
    </p:spTree>
    <p:extLst>
      <p:ext uri="{BB962C8B-B14F-4D97-AF65-F5344CB8AC3E}">
        <p14:creationId xmlns:p14="http://schemas.microsoft.com/office/powerpoint/2010/main" val="226749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198" indent="-232198">
              <a:buAutoNum type="arabicPeriod"/>
            </a:pPr>
            <a:endParaRPr lang="en-US" baseline="0" dirty="0" smtClean="0"/>
          </a:p>
          <a:p>
            <a:endParaRPr lang="en-US" dirty="0" smtClean="0"/>
          </a:p>
          <a:p>
            <a:endParaRPr lang="en-US" baseline="0" dirty="0" smtClean="0"/>
          </a:p>
          <a:p>
            <a:pPr marL="232198" indent="-232198">
              <a:buAutoNum type="arabicPeriod"/>
            </a:pPr>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11</a:t>
            </a:fld>
            <a:endParaRPr lang="en-US"/>
          </a:p>
        </p:txBody>
      </p:sp>
    </p:spTree>
    <p:extLst>
      <p:ext uri="{BB962C8B-B14F-4D97-AF65-F5344CB8AC3E}">
        <p14:creationId xmlns:p14="http://schemas.microsoft.com/office/powerpoint/2010/main" val="394855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12</a:t>
            </a:fld>
            <a:endParaRPr lang="en-US"/>
          </a:p>
        </p:txBody>
      </p:sp>
    </p:spTree>
    <p:extLst>
      <p:ext uri="{BB962C8B-B14F-4D97-AF65-F5344CB8AC3E}">
        <p14:creationId xmlns:p14="http://schemas.microsoft.com/office/powerpoint/2010/main" val="162116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13</a:t>
            </a:fld>
            <a:endParaRPr lang="en-US"/>
          </a:p>
        </p:txBody>
      </p:sp>
    </p:spTree>
    <p:extLst>
      <p:ext uri="{BB962C8B-B14F-4D97-AF65-F5344CB8AC3E}">
        <p14:creationId xmlns:p14="http://schemas.microsoft.com/office/powerpoint/2010/main" val="102243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14</a:t>
            </a:fld>
            <a:endParaRPr lang="en-US"/>
          </a:p>
        </p:txBody>
      </p:sp>
    </p:spTree>
    <p:extLst>
      <p:ext uri="{BB962C8B-B14F-4D97-AF65-F5344CB8AC3E}">
        <p14:creationId xmlns:p14="http://schemas.microsoft.com/office/powerpoint/2010/main" val="4196143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15</a:t>
            </a:fld>
            <a:endParaRPr lang="en-US"/>
          </a:p>
        </p:txBody>
      </p:sp>
    </p:spTree>
    <p:extLst>
      <p:ext uri="{BB962C8B-B14F-4D97-AF65-F5344CB8AC3E}">
        <p14:creationId xmlns:p14="http://schemas.microsoft.com/office/powerpoint/2010/main" val="411915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16</a:t>
            </a:fld>
            <a:endParaRPr lang="en-US"/>
          </a:p>
        </p:txBody>
      </p:sp>
    </p:spTree>
    <p:extLst>
      <p:ext uri="{BB962C8B-B14F-4D97-AF65-F5344CB8AC3E}">
        <p14:creationId xmlns:p14="http://schemas.microsoft.com/office/powerpoint/2010/main" val="992930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17</a:t>
            </a:fld>
            <a:endParaRPr lang="en-US"/>
          </a:p>
        </p:txBody>
      </p:sp>
    </p:spTree>
    <p:extLst>
      <p:ext uri="{BB962C8B-B14F-4D97-AF65-F5344CB8AC3E}">
        <p14:creationId xmlns:p14="http://schemas.microsoft.com/office/powerpoint/2010/main" val="3686691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18</a:t>
            </a:fld>
            <a:endParaRPr lang="en-US"/>
          </a:p>
        </p:txBody>
      </p:sp>
    </p:spTree>
    <p:extLst>
      <p:ext uri="{BB962C8B-B14F-4D97-AF65-F5344CB8AC3E}">
        <p14:creationId xmlns:p14="http://schemas.microsoft.com/office/powerpoint/2010/main" val="1578841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19</a:t>
            </a:fld>
            <a:endParaRPr lang="en-US"/>
          </a:p>
        </p:txBody>
      </p:sp>
    </p:spTree>
    <p:extLst>
      <p:ext uri="{BB962C8B-B14F-4D97-AF65-F5344CB8AC3E}">
        <p14:creationId xmlns:p14="http://schemas.microsoft.com/office/powerpoint/2010/main" val="295357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2</a:t>
            </a:fld>
            <a:endParaRPr lang="en-US"/>
          </a:p>
        </p:txBody>
      </p:sp>
    </p:spTree>
    <p:extLst>
      <p:ext uri="{BB962C8B-B14F-4D97-AF65-F5344CB8AC3E}">
        <p14:creationId xmlns:p14="http://schemas.microsoft.com/office/powerpoint/2010/main" val="54089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D5F1898-0544-4995-8632-EAF91A56B660}" type="slidenum">
              <a:rPr lang="en-US" smtClean="0"/>
              <a:pPr/>
              <a:t>20</a:t>
            </a:fld>
            <a:endParaRPr lang="en-US" dirty="0"/>
          </a:p>
        </p:txBody>
      </p:sp>
    </p:spTree>
    <p:extLst>
      <p:ext uri="{BB962C8B-B14F-4D97-AF65-F5344CB8AC3E}">
        <p14:creationId xmlns:p14="http://schemas.microsoft.com/office/powerpoint/2010/main" val="2569816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5F1898-0544-4995-8632-EAF91A56B660}" type="slidenum">
              <a:rPr lang="en-US" smtClean="0"/>
              <a:pPr/>
              <a:t>21</a:t>
            </a:fld>
            <a:endParaRPr lang="en-US" dirty="0"/>
          </a:p>
        </p:txBody>
      </p:sp>
    </p:spTree>
    <p:extLst>
      <p:ext uri="{BB962C8B-B14F-4D97-AF65-F5344CB8AC3E}">
        <p14:creationId xmlns:p14="http://schemas.microsoft.com/office/powerpoint/2010/main" val="12413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22</a:t>
            </a:fld>
            <a:endParaRPr lang="en-US"/>
          </a:p>
        </p:txBody>
      </p:sp>
    </p:spTree>
    <p:extLst>
      <p:ext uri="{BB962C8B-B14F-4D97-AF65-F5344CB8AC3E}">
        <p14:creationId xmlns:p14="http://schemas.microsoft.com/office/powerpoint/2010/main" val="1240742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23</a:t>
            </a:fld>
            <a:endParaRPr lang="en-US"/>
          </a:p>
        </p:txBody>
      </p:sp>
    </p:spTree>
    <p:extLst>
      <p:ext uri="{BB962C8B-B14F-4D97-AF65-F5344CB8AC3E}">
        <p14:creationId xmlns:p14="http://schemas.microsoft.com/office/powerpoint/2010/main" val="3261081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Mixing</a:t>
            </a:r>
            <a:r>
              <a:rPr lang="en-US" baseline="0" dirty="0" smtClean="0"/>
              <a:t> of nonchalance and storage</a:t>
            </a:r>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24</a:t>
            </a:fld>
            <a:endParaRPr lang="en-US"/>
          </a:p>
        </p:txBody>
      </p:sp>
    </p:spTree>
    <p:extLst>
      <p:ext uri="{BB962C8B-B14F-4D97-AF65-F5344CB8AC3E}">
        <p14:creationId xmlns:p14="http://schemas.microsoft.com/office/powerpoint/2010/main" val="2614862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Claire Lin, Taiwan Woman, Commits Suicide On </a:t>
            </a:r>
            <a:r>
              <a:rPr lang="en-US" dirty="0" err="1" smtClean="0">
                <a:hlinkClick r:id="rId3"/>
              </a:rPr>
              <a:t>Facebook</a:t>
            </a:r>
            <a:r>
              <a:rPr lang="en-US" dirty="0" smtClean="0">
                <a:hlinkClick r:id="rId3"/>
              </a:rPr>
              <a:t> Chat </a:t>
            </a:r>
            <a:r>
              <a:rPr lang="en-US" dirty="0" smtClean="0"/>
              <a:t>(Huffington Post, Annie Huang, March 27</a:t>
            </a:r>
            <a:r>
              <a:rPr lang="en-US" baseline="30000" dirty="0" smtClean="0"/>
              <a:t>th</a:t>
            </a:r>
            <a:r>
              <a:rPr lang="en-US" dirty="0" smtClean="0"/>
              <a:t>, 2012)</a:t>
            </a:r>
          </a:p>
          <a:p>
            <a:endParaRPr lang="en-US" dirty="0" smtClean="0"/>
          </a:p>
          <a:p>
            <a:r>
              <a:rPr lang="en-US" u="sng" dirty="0" smtClean="0">
                <a:hlinkClick r:id="rId4"/>
              </a:rPr>
              <a:t>Hospitals Warn </a:t>
            </a:r>
            <a:r>
              <a:rPr lang="en-US" u="sng" dirty="0" err="1" smtClean="0">
                <a:hlinkClick r:id="rId4"/>
              </a:rPr>
              <a:t>Smartphones</a:t>
            </a:r>
            <a:r>
              <a:rPr lang="en-US" u="sng" dirty="0" smtClean="0">
                <a:hlinkClick r:id="rId4"/>
              </a:rPr>
              <a:t> Could Distract Doctors</a:t>
            </a:r>
            <a:r>
              <a:rPr lang="en-US" dirty="0" smtClean="0"/>
              <a:t>  (National Public Radio, Jenny Gold, March 26, 2012)</a:t>
            </a:r>
            <a:endParaRPr lang="en-US" dirty="0" smtClean="0">
              <a:hlinkClick r:id="rId4"/>
            </a:endParaRPr>
          </a:p>
          <a:p>
            <a:endParaRPr lang="en-US" u="sng" dirty="0" smtClean="0">
              <a:hlinkClick r:id="rId4"/>
            </a:endParaRPr>
          </a:p>
          <a:p>
            <a:r>
              <a:rPr lang="en-US" dirty="0" smtClean="0">
                <a:hlinkClick r:id="rId5"/>
              </a:rPr>
              <a:t>'Put your damn phone down' say social media gurus. Today's texting teenagers learn bad </a:t>
            </a:r>
            <a:r>
              <a:rPr lang="en-US" dirty="0" err="1" smtClean="0">
                <a:hlinkClick r:id="rId5"/>
              </a:rPr>
              <a:t>behaviour</a:t>
            </a:r>
            <a:r>
              <a:rPr lang="en-US" dirty="0" smtClean="0">
                <a:hlinkClick r:id="rId5"/>
              </a:rPr>
              <a:t> from their email-obsessed parents 'that it's OK to put people on pause‘ </a:t>
            </a:r>
            <a:r>
              <a:rPr lang="en-US" dirty="0" smtClean="0"/>
              <a:t>(Guardian UK, Richard Adams, July 1, 2011)</a:t>
            </a:r>
          </a:p>
          <a:p>
            <a:endParaRPr lang="en-US" dirty="0" smtClean="0"/>
          </a:p>
          <a:p>
            <a:r>
              <a:rPr lang="en-US" dirty="0" smtClean="0"/>
              <a:t>Loneliness vs. Solitude</a:t>
            </a:r>
          </a:p>
          <a:p>
            <a:r>
              <a:rPr lang="en-US" dirty="0" err="1" smtClean="0"/>
              <a:t>Friending</a:t>
            </a:r>
            <a:r>
              <a:rPr lang="en-US" dirty="0" smtClean="0"/>
              <a:t> vs. Friendship </a:t>
            </a:r>
          </a:p>
          <a:p>
            <a:r>
              <a:rPr lang="en-US" dirty="0" smtClean="0"/>
              <a:t>Convenience and Control vs. Empathy </a:t>
            </a:r>
          </a:p>
          <a:p>
            <a:endParaRPr lang="en-US" dirty="0" smtClean="0"/>
          </a:p>
          <a:p>
            <a:r>
              <a:rPr lang="en-US" dirty="0" smtClean="0"/>
              <a:t>+ Ethical</a:t>
            </a:r>
            <a:r>
              <a:rPr lang="en-US" baseline="0" dirty="0" smtClean="0"/>
              <a:t> issues like (1) Permission to be forgotten, and (2) </a:t>
            </a:r>
            <a:r>
              <a:rPr lang="en-US" baseline="0" smtClean="0"/>
              <a:t>Data obscurity (http://iknowwhereyourcatlives.com/about/) </a:t>
            </a:r>
            <a:endParaRPr lang="en-US" dirty="0" smtClean="0"/>
          </a:p>
          <a:p>
            <a:endParaRPr lang="en-US" dirty="0" smtClean="0"/>
          </a:p>
          <a:p>
            <a:pPr defTabSz="928792"/>
            <a:r>
              <a:rPr lang="en-US" dirty="0" smtClean="0"/>
              <a:t>(at the end of the day, we live flesh-and-blood lives) -</a:t>
            </a:r>
            <a:r>
              <a:rPr lang="en-US" baseline="0" dirty="0" smtClean="0"/>
              <a:t> </a:t>
            </a:r>
            <a:r>
              <a:rPr lang="en-US" dirty="0" smtClean="0"/>
              <a:t>something doesn’t work well, why would you want</a:t>
            </a:r>
            <a:r>
              <a:rPr lang="en-US" baseline="0" dirty="0" smtClean="0"/>
              <a:t> to let it replace humanness?</a:t>
            </a:r>
            <a:endParaRPr lang="en-US" dirty="0" smtClean="0"/>
          </a:p>
          <a:p>
            <a:pPr defTabSz="928792"/>
            <a:endParaRPr lang="en-US" dirty="0" smtClean="0"/>
          </a:p>
          <a:p>
            <a:pPr defTabSz="928792"/>
            <a:r>
              <a:rPr lang="en-US" dirty="0" smtClean="0"/>
              <a:t>Goal: realize that is us who builds technology, not vice versa…</a:t>
            </a:r>
          </a:p>
          <a:p>
            <a:endParaRPr lang="en-US" dirty="0"/>
          </a:p>
        </p:txBody>
      </p:sp>
      <p:sp>
        <p:nvSpPr>
          <p:cNvPr id="4" name="Slide Number Placeholder 3"/>
          <p:cNvSpPr>
            <a:spLocks noGrp="1"/>
          </p:cNvSpPr>
          <p:nvPr>
            <p:ph type="sldNum" sz="quarter" idx="10"/>
          </p:nvPr>
        </p:nvSpPr>
        <p:spPr/>
        <p:txBody>
          <a:bodyPr/>
          <a:lstStyle/>
          <a:p>
            <a:fld id="{AD5F1898-0544-4995-8632-EAF91A56B660}" type="slidenum">
              <a:rPr lang="en-US" smtClean="0"/>
              <a:pPr/>
              <a:t>25</a:t>
            </a:fld>
            <a:endParaRPr lang="en-US" dirty="0"/>
          </a:p>
        </p:txBody>
      </p:sp>
    </p:spTree>
    <p:extLst>
      <p:ext uri="{BB962C8B-B14F-4D97-AF65-F5344CB8AC3E}">
        <p14:creationId xmlns:p14="http://schemas.microsoft.com/office/powerpoint/2010/main" val="3263813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What does </a:t>
            </a:r>
            <a:r>
              <a:rPr lang="en-US" dirty="0" err="1" smtClean="0"/>
              <a:t>graphene</a:t>
            </a:r>
            <a:r>
              <a:rPr lang="en-US" dirty="0" smtClean="0"/>
              <a:t> do??</a:t>
            </a:r>
          </a:p>
          <a:p>
            <a:pPr lvl="0"/>
            <a:r>
              <a:rPr lang="en-US" dirty="0" smtClean="0"/>
              <a:t>Thermal/heat conduction – no need for cooling – low power consumption</a:t>
            </a:r>
          </a:p>
          <a:p>
            <a:pPr lvl="0"/>
            <a:r>
              <a:rPr lang="en-US" dirty="0" smtClean="0"/>
              <a:t>Flexible electronics with faster, smaller chips – flexible touch screens – replace silicon electronics. Reduce weight/size while keeping strength. </a:t>
            </a:r>
          </a:p>
          <a:p>
            <a:pPr lvl="0"/>
            <a:r>
              <a:rPr lang="en-US" dirty="0" err="1" smtClean="0"/>
              <a:t>Nanomaterials</a:t>
            </a:r>
            <a:r>
              <a:rPr lang="en-US" dirty="0" smtClean="0"/>
              <a:t>: toxicity, damage to ecosystem, regulation, cross brain-blood boundary</a:t>
            </a:r>
          </a:p>
          <a:p>
            <a:pPr lvl="0"/>
            <a:r>
              <a:rPr lang="en-US" dirty="0" smtClean="0"/>
              <a:t>Toxicity – like the whole cell phones give you cancer debate?</a:t>
            </a:r>
          </a:p>
          <a:p>
            <a:pPr lvl="0"/>
            <a:r>
              <a:rPr lang="en-US" dirty="0" smtClean="0"/>
              <a:t>Niche applications: cell phones</a:t>
            </a:r>
          </a:p>
          <a:p>
            <a:endParaRPr lang="en-US" dirty="0" smtClean="0"/>
          </a:p>
          <a:p>
            <a:pPr defTabSz="928792"/>
            <a:r>
              <a:rPr lang="en-US" dirty="0" smtClean="0"/>
              <a:t>2. Read </a:t>
            </a:r>
            <a:r>
              <a:rPr lang="en-US" dirty="0" err="1" smtClean="0"/>
              <a:t>Kuang</a:t>
            </a:r>
            <a:r>
              <a:rPr lang="en-US" dirty="0" smtClean="0"/>
              <a:t>, Cliff (2013) “Why a New Golden Age for UI Design Is Around the Corner”. </a:t>
            </a:r>
            <a:r>
              <a:rPr lang="en-US" i="1" dirty="0" smtClean="0"/>
              <a:t>Wired Magazine</a:t>
            </a:r>
            <a:r>
              <a:rPr lang="en-US" dirty="0" smtClean="0"/>
              <a:t>, September: 142-147. </a:t>
            </a:r>
            <a:r>
              <a:rPr lang="en-US" u="sng" dirty="0" smtClean="0">
                <a:hlinkClick r:id="rId3"/>
              </a:rPr>
              <a:t>http://www.wired.com/design/2013/08/design-and-the-digital-world/</a:t>
            </a:r>
            <a:r>
              <a:rPr lang="en-US" dirty="0" smtClean="0"/>
              <a:t> </a:t>
            </a:r>
          </a:p>
          <a:p>
            <a:r>
              <a:rPr lang="en-US" dirty="0" smtClean="0"/>
              <a:t>In the wrong hands, this is a dystopian prospect—technology’s unwanted intrusion into our every waking moment. But without the proper design, without considering how new products and services fit into people’s day-to-day lives, any new technology can be terrifying. That’s where the challenge comes in. The task of making this new world can’t be left up to engineers and technologists alone—otherwise we will find ourselves overrun with amazing capabilities that people refuse to take advantage of. Designers, who’ve always been adept at watching and responding to our needs, must bring to bear a better understanding of how people actually live. It’s up to them to make this new world feel like something we’ve always wanted and a natural extension of what we already have</a:t>
            </a:r>
          </a:p>
          <a:p>
            <a:endParaRPr lang="en-US" dirty="0" smtClean="0"/>
          </a:p>
          <a:p>
            <a:r>
              <a:rPr lang="en-US" b="1" dirty="0" smtClean="0"/>
              <a:t>Go Through Some</a:t>
            </a:r>
            <a:r>
              <a:rPr lang="en-US" b="1" baseline="0" dirty="0" smtClean="0"/>
              <a:t> Interview Questions</a:t>
            </a:r>
            <a:endParaRPr lang="en-US" b="1" dirty="0" smtClean="0"/>
          </a:p>
          <a:p>
            <a:endParaRPr lang="en-US" dirty="0" smtClean="0"/>
          </a:p>
          <a:p>
            <a:r>
              <a:rPr lang="en-US" dirty="0" smtClean="0"/>
              <a:t>3. Schedule and conduct a 15-minute interview with someone you know (a friend, roommate, relative, co-worker, etc.). The exact interview questions are up to you, but we suggest that you discuss how people feel about the digital technologies that they use in their everyday lives. What are their personal relationships to these materials and artifacts? How do these artifacts mediate their relationships with other people, and how do they use them to develop their own self-identities? Take notes during the interview and bring your interview notes to class (about 1 page, hand-written or typed). </a:t>
            </a:r>
            <a:r>
              <a:rPr lang="en-US" b="1" dirty="0" smtClean="0"/>
              <a:t>You will submit these notes with your in-class group activity. Please do not include any identifying details about the person that you interviewed (e.g., name, address, job location/title).</a:t>
            </a:r>
            <a:endParaRPr lang="en-US" dirty="0" smtClean="0"/>
          </a:p>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26</a:t>
            </a:fld>
            <a:endParaRPr lang="en-US"/>
          </a:p>
        </p:txBody>
      </p:sp>
    </p:spTree>
    <p:extLst>
      <p:ext uri="{BB962C8B-B14F-4D97-AF65-F5344CB8AC3E}">
        <p14:creationId xmlns:p14="http://schemas.microsoft.com/office/powerpoint/2010/main" val="3073306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27</a:t>
            </a:fld>
            <a:endParaRPr lang="en-US"/>
          </a:p>
        </p:txBody>
      </p:sp>
    </p:spTree>
    <p:extLst>
      <p:ext uri="{BB962C8B-B14F-4D97-AF65-F5344CB8AC3E}">
        <p14:creationId xmlns:p14="http://schemas.microsoft.com/office/powerpoint/2010/main" val="589006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28</a:t>
            </a:fld>
            <a:endParaRPr lang="en-US"/>
          </a:p>
        </p:txBody>
      </p:sp>
    </p:spTree>
    <p:extLst>
      <p:ext uri="{BB962C8B-B14F-4D97-AF65-F5344CB8AC3E}">
        <p14:creationId xmlns:p14="http://schemas.microsoft.com/office/powerpoint/2010/main" val="3547017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29</a:t>
            </a:fld>
            <a:endParaRPr lang="en-US"/>
          </a:p>
        </p:txBody>
      </p:sp>
    </p:spTree>
    <p:extLst>
      <p:ext uri="{BB962C8B-B14F-4D97-AF65-F5344CB8AC3E}">
        <p14:creationId xmlns:p14="http://schemas.microsoft.com/office/powerpoint/2010/main" val="116219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3</a:t>
            </a:fld>
            <a:endParaRPr lang="en-US"/>
          </a:p>
        </p:txBody>
      </p:sp>
    </p:spTree>
    <p:extLst>
      <p:ext uri="{BB962C8B-B14F-4D97-AF65-F5344CB8AC3E}">
        <p14:creationId xmlns:p14="http://schemas.microsoft.com/office/powerpoint/2010/main" val="473681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30</a:t>
            </a:fld>
            <a:endParaRPr lang="en-US"/>
          </a:p>
        </p:txBody>
      </p:sp>
    </p:spTree>
    <p:extLst>
      <p:ext uri="{BB962C8B-B14F-4D97-AF65-F5344CB8AC3E}">
        <p14:creationId xmlns:p14="http://schemas.microsoft.com/office/powerpoint/2010/main" val="3183518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31</a:t>
            </a:fld>
            <a:endParaRPr lang="en-US"/>
          </a:p>
        </p:txBody>
      </p:sp>
    </p:spTree>
    <p:extLst>
      <p:ext uri="{BB962C8B-B14F-4D97-AF65-F5344CB8AC3E}">
        <p14:creationId xmlns:p14="http://schemas.microsoft.com/office/powerpoint/2010/main" val="1518120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32</a:t>
            </a:fld>
            <a:endParaRPr lang="en-US"/>
          </a:p>
        </p:txBody>
      </p:sp>
    </p:spTree>
    <p:extLst>
      <p:ext uri="{BB962C8B-B14F-4D97-AF65-F5344CB8AC3E}">
        <p14:creationId xmlns:p14="http://schemas.microsoft.com/office/powerpoint/2010/main" val="1932145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You’re asked to select gender</a:t>
            </a:r>
            <a:r>
              <a:rPr lang="en-US" baseline="0" dirty="0" smtClean="0"/>
              <a:t> when you fill out a profile</a:t>
            </a:r>
            <a:endParaRPr lang="en-US" dirty="0"/>
          </a:p>
        </p:txBody>
      </p:sp>
      <p:sp>
        <p:nvSpPr>
          <p:cNvPr id="4" name="Slide Number Placeholder 3"/>
          <p:cNvSpPr>
            <a:spLocks noGrp="1"/>
          </p:cNvSpPr>
          <p:nvPr>
            <p:ph type="sldNum" sz="quarter" idx="10"/>
          </p:nvPr>
        </p:nvSpPr>
        <p:spPr/>
        <p:txBody>
          <a:bodyPr/>
          <a:lstStyle/>
          <a:p>
            <a:fld id="{AD5F1898-0544-4995-8632-EAF91A56B660}" type="slidenum">
              <a:rPr lang="en-US" smtClean="0"/>
              <a:pPr/>
              <a:t>33</a:t>
            </a:fld>
            <a:endParaRPr lang="en-US" dirty="0"/>
          </a:p>
        </p:txBody>
      </p:sp>
    </p:spTree>
    <p:extLst>
      <p:ext uri="{BB962C8B-B14F-4D97-AF65-F5344CB8AC3E}">
        <p14:creationId xmlns:p14="http://schemas.microsoft.com/office/powerpoint/2010/main" val="396242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4</a:t>
            </a:fld>
            <a:endParaRPr lang="en-US"/>
          </a:p>
        </p:txBody>
      </p:sp>
    </p:spTree>
    <p:extLst>
      <p:ext uri="{BB962C8B-B14F-4D97-AF65-F5344CB8AC3E}">
        <p14:creationId xmlns:p14="http://schemas.microsoft.com/office/powerpoint/2010/main" val="268014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5F1898-0544-4995-8632-EAF91A56B660}" type="slidenum">
              <a:rPr lang="en-US" smtClean="0"/>
              <a:pPr/>
              <a:t>5</a:t>
            </a:fld>
            <a:endParaRPr lang="en-US" dirty="0"/>
          </a:p>
        </p:txBody>
      </p:sp>
    </p:spTree>
    <p:extLst>
      <p:ext uri="{BB962C8B-B14F-4D97-AF65-F5344CB8AC3E}">
        <p14:creationId xmlns:p14="http://schemas.microsoft.com/office/powerpoint/2010/main" val="283155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5F1898-0544-4995-8632-EAF91A56B660}" type="slidenum">
              <a:rPr lang="en-US" smtClean="0"/>
              <a:pPr/>
              <a:t>6</a:t>
            </a:fld>
            <a:endParaRPr lang="en-US" dirty="0"/>
          </a:p>
        </p:txBody>
      </p:sp>
    </p:spTree>
    <p:extLst>
      <p:ext uri="{BB962C8B-B14F-4D97-AF65-F5344CB8AC3E}">
        <p14:creationId xmlns:p14="http://schemas.microsoft.com/office/powerpoint/2010/main" val="4566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20282" lvl="1" indent="-455711"/>
            <a:endParaRPr lang="en-US" dirty="0" smtClean="0"/>
          </a:p>
        </p:txBody>
      </p:sp>
      <p:sp>
        <p:nvSpPr>
          <p:cNvPr id="4" name="Slide Number Placeholder 3"/>
          <p:cNvSpPr>
            <a:spLocks noGrp="1"/>
          </p:cNvSpPr>
          <p:nvPr>
            <p:ph type="sldNum" sz="quarter" idx="10"/>
          </p:nvPr>
        </p:nvSpPr>
        <p:spPr/>
        <p:txBody>
          <a:bodyPr/>
          <a:lstStyle/>
          <a:p>
            <a:fld id="{AD5F1898-0544-4995-8632-EAF91A56B660}" type="slidenum">
              <a:rPr lang="en-US" smtClean="0"/>
              <a:pPr/>
              <a:t>7</a:t>
            </a:fld>
            <a:endParaRPr lang="en-US" dirty="0"/>
          </a:p>
        </p:txBody>
      </p:sp>
    </p:spTree>
    <p:extLst>
      <p:ext uri="{BB962C8B-B14F-4D97-AF65-F5344CB8AC3E}">
        <p14:creationId xmlns:p14="http://schemas.microsoft.com/office/powerpoint/2010/main" val="3862706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5F1898-0544-4995-8632-EAF91A56B660}" type="slidenum">
              <a:rPr lang="en-US" smtClean="0"/>
              <a:pPr/>
              <a:t>8</a:t>
            </a:fld>
            <a:endParaRPr lang="en-US" dirty="0"/>
          </a:p>
        </p:txBody>
      </p:sp>
    </p:spTree>
    <p:extLst>
      <p:ext uri="{BB962C8B-B14F-4D97-AF65-F5344CB8AC3E}">
        <p14:creationId xmlns:p14="http://schemas.microsoft.com/office/powerpoint/2010/main" val="943529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198" indent="-232198">
              <a:buAutoNum type="arabicPeriod"/>
            </a:pPr>
            <a:endParaRPr lang="en-US" baseline="0" dirty="0" smtClean="0"/>
          </a:p>
          <a:p>
            <a:endParaRPr lang="en-US" dirty="0" smtClean="0"/>
          </a:p>
          <a:p>
            <a:endParaRPr lang="en-US" baseline="0" dirty="0" smtClean="0"/>
          </a:p>
          <a:p>
            <a:pPr marL="232198" indent="-232198">
              <a:buAutoNum type="arabicPeriod"/>
            </a:pPr>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9</a:t>
            </a:fld>
            <a:endParaRPr lang="en-US"/>
          </a:p>
        </p:txBody>
      </p:sp>
    </p:spTree>
    <p:extLst>
      <p:ext uri="{BB962C8B-B14F-4D97-AF65-F5344CB8AC3E}">
        <p14:creationId xmlns:p14="http://schemas.microsoft.com/office/powerpoint/2010/main" val="56594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7/5/2016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7/5/2016</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7/5/2016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7/5/2016</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7/5/2016</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7/5/2016</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7/5/2016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9.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google.com/url?sa=i&amp;rct=j&amp;q=&amp;esrc=s&amp;frm=1&amp;source=images&amp;cd=&amp;cad=rja&amp;docid=wKudqPKkwvxsWM&amp;tbnid=6WDZ7RNo0NjyPM:&amp;ved=0CAUQjRw&amp;url=http://www.forcesofgeek.com/2010/09/japanese-scientists-create-robots-to.html&amp;ei=USCGUtulLdDQkQe4uYD4Dg&amp;bvm=bv.56643336,d.eW0&amp;psig=AFQjCNF6jRJ58zGhL-P_rgtkMpo6v9JePg&amp;ust=138460818232444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www.google.com/url?sa=i&amp;rct=j&amp;q=&amp;esrc=s&amp;frm=1&amp;source=images&amp;cd=&amp;cad=rja&amp;docid=wKudqPKkwvxsWM&amp;tbnid=6WDZ7RNo0NjyPM:&amp;ved=0CAUQjRw&amp;url=http://www.forcesofgeek.com/2010/09/japanese-scientists-create-robots-to.html&amp;ei=USCGUtulLdDQkQe4uYD4Dg&amp;bvm=bv.56643336,d.eW0&amp;psig=AFQjCNF6jRJ58zGhL-P_rgtkMpo6v9JePg&amp;ust=138460818232444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www.google.com/url?sa=i&amp;rct=j&amp;q=&amp;esrc=s&amp;frm=1&amp;source=images&amp;cd=&amp;cad=rja&amp;docid=wKudqPKkwvxsWM&amp;tbnid=6WDZ7RNo0NjyPM:&amp;ved=0CAUQjRw&amp;url=http://www.forcesofgeek.com/2010/09/japanese-scientists-create-robots-to.html&amp;ei=USCGUtulLdDQkQe4uYD4Dg&amp;bvm=bv.56643336,d.eW0&amp;psig=AFQjCNF6jRJ58zGhL-P_rgtkMpo6v9JePg&amp;ust=138460818232444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UWiQqBsf4Bc7yM&amp;tbnid=Rt5eYQRYFv0LGM:&amp;ved=0CAUQjRw&amp;url=http://www.kurzweilai.net/graphene-micro-supercapacitors-to-replace-batteries-for-microelectonics-devices&amp;ei=8yCGUoimJo6fkQf194DYDQ&amp;bvm=bv.56643336,d.eW0&amp;psig=AFQjCNHti7qWr90uNrkh-kDE55SsPVeSaA&amp;ust=1384608326954372"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KnowledgeSearch.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533400" y="4267200"/>
            <a:ext cx="7239000" cy="2122962"/>
          </a:xfrm>
          <a:solidFill>
            <a:schemeClr val="bg1">
              <a:alpha val="16000"/>
            </a:schemeClr>
          </a:solidFill>
        </p:spPr>
        <p:txBody>
          <a:bodyPr>
            <a:normAutofit fontScale="90000"/>
          </a:bodyPr>
          <a:lstStyle/>
          <a:p>
            <a:pPr algn="r"/>
            <a:r>
              <a:rPr lang="en-US" sz="3600" dirty="0" smtClean="0">
                <a:solidFill>
                  <a:schemeClr val="bg1"/>
                </a:solidFill>
              </a:rPr>
              <a:t>Semiconductors and Cyborgs: </a:t>
            </a:r>
            <a:br>
              <a:rPr lang="en-US" sz="3600" dirty="0" smtClean="0">
                <a:solidFill>
                  <a:schemeClr val="bg1"/>
                </a:solidFill>
              </a:rPr>
            </a:br>
            <a:r>
              <a:rPr lang="en-US" sz="3100" dirty="0" smtClean="0">
                <a:solidFill>
                  <a:schemeClr val="bg1"/>
                </a:solidFill>
              </a:rPr>
              <a:t>Human-Material Relationships in the Digital Age</a:t>
            </a:r>
            <a:br>
              <a:rPr lang="en-US" sz="3100" dirty="0" smtClean="0">
                <a:solidFill>
                  <a:schemeClr val="bg1"/>
                </a:solidFill>
              </a:rPr>
            </a:br>
            <a:r>
              <a:rPr lang="en-US" sz="3100" dirty="0" smtClean="0">
                <a:solidFill>
                  <a:schemeClr val="bg1"/>
                </a:solidFill>
              </a:rPr>
              <a:t/>
            </a:r>
            <a:br>
              <a:rPr lang="en-US" sz="3100" dirty="0" smtClean="0">
                <a:solidFill>
                  <a:schemeClr val="bg1"/>
                </a:solidFill>
              </a:rPr>
            </a:br>
            <a:r>
              <a:rPr lang="en-US" sz="3100" dirty="0" smtClean="0">
                <a:solidFill>
                  <a:schemeClr val="bg1"/>
                </a:solidFill>
              </a:rPr>
              <a:t>Dr. </a:t>
            </a:r>
            <a:r>
              <a:rPr lang="en-US" sz="3100" smtClean="0">
                <a:solidFill>
                  <a:schemeClr val="bg1"/>
                </a:solidFill>
              </a:rPr>
              <a:t>Sophia Krzys Acord</a:t>
            </a:r>
            <a:endParaRPr lang="en-US" sz="3100" dirty="0">
              <a:solidFill>
                <a:schemeClr val="bg1"/>
              </a:solidFill>
            </a:endParaRPr>
          </a:p>
        </p:txBody>
      </p:sp>
      <p:sp>
        <p:nvSpPr>
          <p:cNvPr id="5" name="Rectangle 4"/>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62000"/>
          </a:xfrm>
        </p:spPr>
        <p:txBody>
          <a:bodyPr>
            <a:normAutofit fontScale="90000"/>
          </a:bodyPr>
          <a:lstStyle/>
          <a:p>
            <a:r>
              <a:rPr lang="en-US" dirty="0" smtClean="0"/>
              <a:t>3 Industrial Revolutions: 1780s, 1870s</a:t>
            </a:r>
            <a:endParaRPr lang="en-US" dirty="0"/>
          </a:p>
        </p:txBody>
      </p:sp>
      <p:pic>
        <p:nvPicPr>
          <p:cNvPr id="2050" name="Picture 2" descr="http://www.steamlocomotive.com/pennsy/wks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5822"/>
            <a:ext cx="3842568" cy="29137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assets.blog.hemmings.com/wp-content/uploads/2013/10/IntegratedAssemLine_19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3598" y="1143000"/>
            <a:ext cx="4560114" cy="29137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3078303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1980" cy="762000"/>
          </a:xfrm>
        </p:spPr>
        <p:txBody>
          <a:bodyPr>
            <a:normAutofit fontScale="90000"/>
          </a:bodyPr>
          <a:lstStyle/>
          <a:p>
            <a:r>
              <a:rPr lang="en-US" dirty="0" smtClean="0"/>
              <a:t>3 Industrial Revolutions: 1780s, 1870s, 1970s</a:t>
            </a:r>
            <a:endParaRPr lang="en-US" dirty="0"/>
          </a:p>
        </p:txBody>
      </p:sp>
      <p:pic>
        <p:nvPicPr>
          <p:cNvPr id="2050" name="Picture 2" descr="http://www.steamlocomotive.com/pennsy/wks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10" y="1132491"/>
            <a:ext cx="3842568" cy="29137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ofaportal.de/index.php?rex_resize=536w__400h__bundesarchi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768" y="1166812"/>
            <a:ext cx="4052412" cy="30241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assets.blog.hemmings.com/wp-content/uploads/2013/10/IntegratedAssemLine_19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3598" y="1143000"/>
            <a:ext cx="4560114" cy="29137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en/7/72/Dilbert_animation_ce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962400"/>
            <a:ext cx="3962400" cy="30236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1985732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The Networked Society</a:t>
            </a:r>
            <a:endParaRPr lang="en-US" dirty="0"/>
          </a:p>
        </p:txBody>
      </p:sp>
      <p:sp>
        <p:nvSpPr>
          <p:cNvPr id="3" name="Content Placeholder 2"/>
          <p:cNvSpPr>
            <a:spLocks noGrp="1"/>
          </p:cNvSpPr>
          <p:nvPr>
            <p:ph sz="quarter" idx="1"/>
          </p:nvPr>
        </p:nvSpPr>
        <p:spPr/>
        <p:txBody>
          <a:bodyPr/>
          <a:lstStyle/>
          <a:p>
            <a:r>
              <a:rPr lang="en-US" dirty="0" smtClean="0"/>
              <a:t>Information as energy source / raw material</a:t>
            </a:r>
          </a:p>
          <a:p>
            <a:r>
              <a:rPr lang="en-US" dirty="0" smtClean="0"/>
              <a:t>Human </a:t>
            </a:r>
            <a:r>
              <a:rPr lang="en-US" b="1" dirty="0" smtClean="0"/>
              <a:t>mind</a:t>
            </a:r>
            <a:r>
              <a:rPr lang="en-US" dirty="0" smtClean="0"/>
              <a:t> (not body) is a direct productive force</a:t>
            </a:r>
          </a:p>
          <a:p>
            <a:endParaRPr lang="en-US" dirty="0"/>
          </a:p>
          <a:p>
            <a:r>
              <a:rPr lang="en-US" dirty="0" smtClean="0"/>
              <a:t>Web 1.0</a:t>
            </a:r>
          </a:p>
          <a:p>
            <a:r>
              <a:rPr lang="en-US" dirty="0" smtClean="0"/>
              <a:t>Web 2.0</a:t>
            </a:r>
          </a:p>
          <a:p>
            <a:r>
              <a:rPr lang="en-US" dirty="0" smtClean="0"/>
              <a:t>Web 3.0</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3733800" y="2793730"/>
            <a:ext cx="5376862" cy="4032647"/>
          </a:xfrm>
          <a:prstGeom prst="rect">
            <a:avLst/>
          </a:prstGeom>
          <a:noFill/>
          <a:ln w="9525">
            <a:noFill/>
            <a:miter lim="800000"/>
            <a:headEnd/>
            <a:tailEnd/>
          </a:ln>
        </p:spPr>
      </p:pic>
      <p:sp>
        <p:nvSpPr>
          <p:cNvPr id="5" name="Rectangle 4"/>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a/ab/Internet_of_Things.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4201636" y="1984375"/>
            <a:ext cx="4942364" cy="487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srcRect l="24648" t="7200" r="23239"/>
          <a:stretch>
            <a:fillRect/>
          </a:stretch>
        </p:blipFill>
        <p:spPr bwMode="auto">
          <a:xfrm>
            <a:off x="381000" y="228600"/>
            <a:ext cx="3657600" cy="4724400"/>
          </a:xfrm>
          <a:prstGeom prst="rect">
            <a:avLst/>
          </a:prstGeom>
          <a:noFill/>
          <a:ln w="9525">
            <a:solidFill>
              <a:schemeClr val="tx1"/>
            </a:solidFill>
            <a:miter lim="800000"/>
            <a:headEnd/>
            <a:tailEnd/>
          </a:ln>
        </p:spPr>
      </p:pic>
      <p:sp>
        <p:nvSpPr>
          <p:cNvPr id="4" name="Rectangle 3"/>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1691799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
        <p:nvSpPr>
          <p:cNvPr id="2" name="Title 1"/>
          <p:cNvSpPr>
            <a:spLocks noGrp="1"/>
          </p:cNvSpPr>
          <p:nvPr>
            <p:ph type="title"/>
          </p:nvPr>
        </p:nvSpPr>
        <p:spPr>
          <a:xfrm>
            <a:off x="457200" y="274638"/>
            <a:ext cx="7467600" cy="715962"/>
          </a:xfrm>
        </p:spPr>
        <p:txBody>
          <a:bodyPr/>
          <a:lstStyle/>
          <a:p>
            <a:r>
              <a:rPr lang="en-US" dirty="0" smtClean="0"/>
              <a:t>Which is real?</a:t>
            </a:r>
            <a:endParaRPr lang="en-US" dirty="0"/>
          </a:p>
        </p:txBody>
      </p:sp>
      <p:pic>
        <p:nvPicPr>
          <p:cNvPr id="3074" name="Picture 2" descr="http://upload.wikimedia.org/wikipedia/commons/a/ab/Internet_of_Things.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tretch>
            <a:fillRect/>
          </a:stretch>
        </p:blipFill>
        <p:spPr bwMode="auto">
          <a:xfrm>
            <a:off x="4495800" y="2262954"/>
            <a:ext cx="4657725" cy="45950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2"/>
          </p:nvPr>
        </p:nvSpPr>
        <p:spPr>
          <a:xfrm>
            <a:off x="304800" y="1143000"/>
            <a:ext cx="4343400" cy="5562600"/>
          </a:xfrm>
        </p:spPr>
        <p:txBody>
          <a:bodyPr/>
          <a:lstStyle/>
          <a:p>
            <a:pPr marL="457200" indent="-457200">
              <a:buFont typeface="+mj-lt"/>
              <a:buAutoNum type="alphaUcPeriod"/>
            </a:pPr>
            <a:r>
              <a:rPr lang="en-US" b="1" dirty="0" smtClean="0"/>
              <a:t>Pill Pusher</a:t>
            </a:r>
          </a:p>
          <a:p>
            <a:pPr marL="0" indent="0">
              <a:buNone/>
            </a:pPr>
            <a:r>
              <a:rPr lang="en-US" dirty="0" smtClean="0"/>
              <a:t>This device tracks how often you open or pick up your pills, then texts you when you don’t. Oh baby!</a:t>
            </a:r>
          </a:p>
          <a:p>
            <a:pPr marL="0" indent="0">
              <a:buNone/>
            </a:pPr>
            <a:endParaRPr lang="en-US" dirty="0" smtClean="0"/>
          </a:p>
          <a:p>
            <a:pPr marL="457200" indent="-457200">
              <a:buFont typeface="+mj-lt"/>
              <a:buAutoNum type="alphaUcPeriod"/>
            </a:pPr>
            <a:r>
              <a:rPr lang="en-US" b="1" dirty="0" err="1" smtClean="0"/>
              <a:t>DigiRazor</a:t>
            </a:r>
            <a:endParaRPr lang="en-US" b="1" dirty="0" smtClean="0"/>
          </a:p>
          <a:p>
            <a:pPr marL="0" indent="0">
              <a:buNone/>
            </a:pPr>
            <a:r>
              <a:rPr lang="en-US" dirty="0" smtClean="0"/>
              <a:t>Gillette realized a Mach 7 just wasn’t </a:t>
            </a:r>
            <a:r>
              <a:rPr lang="en-US" dirty="0" err="1" smtClean="0"/>
              <a:t>gonna</a:t>
            </a:r>
            <a:r>
              <a:rPr lang="en-US" dirty="0" smtClean="0"/>
              <a:t> happen. Its newest razor texts you when it’s time to change blades.</a:t>
            </a:r>
            <a:endParaRPr lang="en-US" dirty="0"/>
          </a:p>
        </p:txBody>
      </p:sp>
    </p:spTree>
    <p:extLst>
      <p:ext uri="{BB962C8B-B14F-4D97-AF65-F5344CB8AC3E}">
        <p14:creationId xmlns:p14="http://schemas.microsoft.com/office/powerpoint/2010/main" val="2300569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001000" cy="1143000"/>
          </a:xfrm>
        </p:spPr>
        <p:txBody>
          <a:bodyPr/>
          <a:lstStyle/>
          <a:p>
            <a:r>
              <a:rPr lang="en-US" b="1" dirty="0" smtClean="0"/>
              <a:t>Delegation</a:t>
            </a:r>
            <a:r>
              <a:rPr lang="en-US" dirty="0" smtClean="0"/>
              <a:t> – A speed bump</a:t>
            </a:r>
            <a:endParaRPr lang="en-US" dirty="0"/>
          </a:p>
        </p:txBody>
      </p:sp>
      <p:pic>
        <p:nvPicPr>
          <p:cNvPr id="6154" name="Picture 10" descr="http://www.bikexprt.com/massfacil/brookline/images/winchester%20st%20speed%20h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72009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1352140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001000" cy="1143000"/>
          </a:xfrm>
        </p:spPr>
        <p:txBody>
          <a:bodyPr/>
          <a:lstStyle/>
          <a:p>
            <a:r>
              <a:rPr lang="en-US" b="1" dirty="0" smtClean="0"/>
              <a:t>Delegation</a:t>
            </a:r>
            <a:r>
              <a:rPr lang="en-US" dirty="0" smtClean="0"/>
              <a:t> – “The Sleeping Policeman”</a:t>
            </a:r>
            <a:endParaRPr lang="en-US" dirty="0"/>
          </a:p>
        </p:txBody>
      </p:sp>
      <p:pic>
        <p:nvPicPr>
          <p:cNvPr id="6154" name="Picture 10" descr="http://www.bikexprt.com/massfacil/brookline/images/winchester%20st%20speed%20h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72009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1738031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001000" cy="1143000"/>
          </a:xfrm>
        </p:spPr>
        <p:txBody>
          <a:bodyPr/>
          <a:lstStyle/>
          <a:p>
            <a:r>
              <a:rPr lang="en-US" dirty="0" smtClean="0"/>
              <a:t>Delegation – Intimate Tasks</a:t>
            </a:r>
            <a:endParaRPr lang="en-US" dirty="0"/>
          </a:p>
        </p:txBody>
      </p:sp>
      <p:pic>
        <p:nvPicPr>
          <p:cNvPr id="6154" name="Picture 10" descr="http://www.bikexprt.com/massfacil/brookline/images/winchester%20st%20speed%20h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42291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1.bp.blogspot.com/_D2__HdsjZFA/TKCHe-tfaqI/AAAAAAAABz4/xn5pG-U1a9w/s400/200603151545.jpg">
            <a:hlinkClick r:id="rId4"/>
          </p:cNvPr>
          <p:cNvPicPr>
            <a:picLocks noChangeAspect="1" noChangeArrowheads="1"/>
          </p:cNvPicPr>
          <p:nvPr/>
        </p:nvPicPr>
        <p:blipFill>
          <a:blip r:embed="rId5" cstate="print"/>
          <a:srcRect/>
          <a:stretch>
            <a:fillRect/>
          </a:stretch>
        </p:blipFill>
        <p:spPr bwMode="auto">
          <a:xfrm>
            <a:off x="3513657" y="3048000"/>
            <a:ext cx="5630343" cy="3790950"/>
          </a:xfrm>
          <a:prstGeom prst="rect">
            <a:avLst/>
          </a:prstGeom>
          <a:noFill/>
        </p:spPr>
      </p:pic>
      <p:sp>
        <p:nvSpPr>
          <p:cNvPr id="6" name="Rectangle 5"/>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3824450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2330"/>
            <a:ext cx="8001000" cy="1143000"/>
          </a:xfrm>
        </p:spPr>
        <p:txBody>
          <a:bodyPr/>
          <a:lstStyle/>
          <a:p>
            <a:r>
              <a:rPr lang="en-US" dirty="0" smtClean="0"/>
              <a:t>Delegation – More Intimate Tasks</a:t>
            </a:r>
            <a:endParaRPr lang="en-US" dirty="0"/>
          </a:p>
        </p:txBody>
      </p:sp>
      <p:pic>
        <p:nvPicPr>
          <p:cNvPr id="6154" name="Picture 10" descr="http://www.bikexprt.com/massfacil/brookline/images/winchester%20st%20speed%20h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42291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1.bp.blogspot.com/_D2__HdsjZFA/TKCHe-tfaqI/AAAAAAAABz4/xn5pG-U1a9w/s400/200603151545.jpg">
            <a:hlinkClick r:id="rId4"/>
          </p:cNvPr>
          <p:cNvPicPr>
            <a:picLocks noChangeAspect="1" noChangeArrowheads="1"/>
          </p:cNvPicPr>
          <p:nvPr/>
        </p:nvPicPr>
        <p:blipFill>
          <a:blip r:embed="rId5" cstate="print"/>
          <a:srcRect/>
          <a:stretch>
            <a:fillRect/>
          </a:stretch>
        </p:blipFill>
        <p:spPr bwMode="auto">
          <a:xfrm>
            <a:off x="3513657" y="3048000"/>
            <a:ext cx="5630343" cy="3790950"/>
          </a:xfrm>
          <a:prstGeom prst="rect">
            <a:avLst/>
          </a:prstGeom>
          <a:noFill/>
        </p:spPr>
      </p:pic>
      <p:pic>
        <p:nvPicPr>
          <p:cNvPr id="6" name="Picture 2" descr="http://www.foxradio.ca/files/BroApp-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 y="3428680"/>
            <a:ext cx="3485082" cy="34293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315200" y="76200"/>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4047870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001000" cy="1143000"/>
          </a:xfrm>
        </p:spPr>
        <p:txBody>
          <a:bodyPr/>
          <a:lstStyle/>
          <a:p>
            <a:r>
              <a:rPr lang="en-US" dirty="0" smtClean="0"/>
              <a:t>Delegation – Life and Death?</a:t>
            </a:r>
            <a:endParaRPr lang="en-US" dirty="0"/>
          </a:p>
        </p:txBody>
      </p:sp>
      <p:pic>
        <p:nvPicPr>
          <p:cNvPr id="6154" name="Picture 10" descr="http://www.bikexprt.com/massfacil/brookline/images/winchester%20st%20speed%20h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42291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1.bp.blogspot.com/_D2__HdsjZFA/TKCHe-tfaqI/AAAAAAAABz4/xn5pG-U1a9w/s400/200603151545.jpg">
            <a:hlinkClick r:id="rId4"/>
          </p:cNvPr>
          <p:cNvPicPr>
            <a:picLocks noChangeAspect="1" noChangeArrowheads="1"/>
          </p:cNvPicPr>
          <p:nvPr/>
        </p:nvPicPr>
        <p:blipFill>
          <a:blip r:embed="rId5" cstate="print"/>
          <a:srcRect/>
          <a:stretch>
            <a:fillRect/>
          </a:stretch>
        </p:blipFill>
        <p:spPr bwMode="auto">
          <a:xfrm>
            <a:off x="3513658" y="4754562"/>
            <a:ext cx="3095746" cy="2084388"/>
          </a:xfrm>
          <a:prstGeom prst="rect">
            <a:avLst/>
          </a:prstGeom>
          <a:noFill/>
        </p:spPr>
      </p:pic>
      <p:pic>
        <p:nvPicPr>
          <p:cNvPr id="6" name="Picture 2" descr="http://www.foxradio.ca/files/BroApp-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 y="3428680"/>
            <a:ext cx="3485082" cy="3429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codetech.files.wordpress.com/2014/05/early-vehicle-lor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1116" y="1659097"/>
            <a:ext cx="6657973" cy="4438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315200" y="76200"/>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1262967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RHvotxbfPEs/TuRGs-QS-sI/AAAAAAAABtU/KgKp2MaQQpw/s1600/fabio-renaldos-computer-chip-dress_OiPoo_24429.jpg"/>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9922" r="22802"/>
          <a:stretch/>
        </p:blipFill>
        <p:spPr bwMode="auto">
          <a:xfrm>
            <a:off x="0" y="0"/>
            <a:ext cx="4249464" cy="59084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tdemocrat.s3.amazonaws.com/files/2010/12/Poimiroo-Bunny-Suits-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464" y="1997621"/>
            <a:ext cx="4857750" cy="485775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572000" y="86772"/>
            <a:ext cx="4038600" cy="980028"/>
          </a:xfrm>
        </p:spPr>
        <p:txBody>
          <a:bodyPr/>
          <a:lstStyle/>
          <a:p>
            <a:r>
              <a:rPr lang="en-US" dirty="0" smtClean="0"/>
              <a:t>What is a cyborg?</a:t>
            </a:r>
            <a:endParaRPr lang="en-US" dirty="0"/>
          </a:p>
        </p:txBody>
      </p:sp>
      <p:sp>
        <p:nvSpPr>
          <p:cNvPr id="5" name="Rectangle 4"/>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2886276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Turkle</a:t>
            </a:r>
            <a:r>
              <a:rPr lang="en-US" dirty="0" smtClean="0"/>
              <a:t>, Sherry. (2011)</a:t>
            </a:r>
          </a:p>
        </p:txBody>
      </p:sp>
      <p:sp>
        <p:nvSpPr>
          <p:cNvPr id="3" name="Content Placeholder 2"/>
          <p:cNvSpPr>
            <a:spLocks noGrp="1"/>
          </p:cNvSpPr>
          <p:nvPr>
            <p:ph sz="quarter" idx="1"/>
          </p:nvPr>
        </p:nvSpPr>
        <p:spPr>
          <a:xfrm>
            <a:off x="457200" y="1600200"/>
            <a:ext cx="4648200" cy="4953000"/>
          </a:xfrm>
        </p:spPr>
        <p:txBody>
          <a:bodyPr>
            <a:normAutofit/>
          </a:bodyPr>
          <a:lstStyle/>
          <a:p>
            <a:r>
              <a:rPr lang="en-US" sz="3200" dirty="0" smtClean="0"/>
              <a:t>“If there is an addiction here; it is not to a technology. It is to the habits of mind that technology allows us to practice.” </a:t>
            </a:r>
            <a:r>
              <a:rPr lang="en-US" dirty="0" smtClean="0"/>
              <a:t>(p. 288)</a:t>
            </a:r>
            <a:endParaRPr lang="en-US" sz="3200" dirty="0" smtClean="0"/>
          </a:p>
          <a:p>
            <a:endParaRPr lang="en-US" dirty="0" smtClean="0"/>
          </a:p>
          <a:p>
            <a:endParaRPr lang="en-US" dirty="0" smtClean="0"/>
          </a:p>
        </p:txBody>
      </p:sp>
      <p:pic>
        <p:nvPicPr>
          <p:cNvPr id="120834" name="Picture 2" descr="http://images.fastcompany.com/upload/Turkle-Alone%20Togetherside.jpg"/>
          <p:cNvPicPr>
            <a:picLocks noChangeAspect="1" noChangeArrowheads="1"/>
          </p:cNvPicPr>
          <p:nvPr/>
        </p:nvPicPr>
        <p:blipFill>
          <a:blip r:embed="rId3" cstate="print"/>
          <a:srcRect/>
          <a:stretch>
            <a:fillRect/>
          </a:stretch>
        </p:blipFill>
        <p:spPr bwMode="auto">
          <a:xfrm>
            <a:off x="5181600" y="1933575"/>
            <a:ext cx="3238500" cy="4924425"/>
          </a:xfrm>
          <a:prstGeom prst="rect">
            <a:avLst/>
          </a:prstGeom>
          <a:noFill/>
        </p:spPr>
      </p:pic>
      <p:pic>
        <p:nvPicPr>
          <p:cNvPr id="5" name="Picture 3"/>
          <p:cNvPicPr>
            <a:picLocks noChangeAspect="1" noChangeArrowheads="1"/>
          </p:cNvPicPr>
          <p:nvPr/>
        </p:nvPicPr>
        <p:blipFill>
          <a:blip r:embed="rId4" cstate="print"/>
          <a:srcRect/>
          <a:stretch>
            <a:fillRect/>
          </a:stretch>
        </p:blipFill>
        <p:spPr bwMode="auto">
          <a:xfrm>
            <a:off x="7334250" y="0"/>
            <a:ext cx="1809750" cy="2619375"/>
          </a:xfrm>
          <a:prstGeom prst="rect">
            <a:avLst/>
          </a:prstGeom>
          <a:noFill/>
          <a:ln w="9525">
            <a:noFill/>
            <a:miter lim="800000"/>
            <a:headEnd/>
            <a:tailEnd/>
          </a:ln>
        </p:spPr>
      </p:pic>
      <p:sp>
        <p:nvSpPr>
          <p:cNvPr id="6" name="Rectangle 5"/>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Tethered Selves</a:t>
            </a:r>
            <a:endParaRPr lang="en-US" dirty="0"/>
          </a:p>
        </p:txBody>
      </p:sp>
      <p:sp>
        <p:nvSpPr>
          <p:cNvPr id="3" name="Content Placeholder 2"/>
          <p:cNvSpPr>
            <a:spLocks noGrp="1"/>
          </p:cNvSpPr>
          <p:nvPr>
            <p:ph sz="quarter" idx="1"/>
          </p:nvPr>
        </p:nvSpPr>
        <p:spPr>
          <a:xfrm>
            <a:off x="304800" y="1600200"/>
            <a:ext cx="8610600" cy="4873752"/>
          </a:xfrm>
        </p:spPr>
        <p:txBody>
          <a:bodyPr/>
          <a:lstStyle/>
          <a:p>
            <a:endParaRPr lang="en-US" dirty="0" smtClean="0"/>
          </a:p>
          <a:p>
            <a:endParaRPr lang="en-US" dirty="0" smtClean="0"/>
          </a:p>
          <a:p>
            <a:endParaRPr lang="en-US" dirty="0" smtClean="0"/>
          </a:p>
          <a:p>
            <a:endParaRPr lang="en-US" dirty="0" smtClean="0"/>
          </a:p>
          <a:p>
            <a:endParaRPr lang="en-US" dirty="0"/>
          </a:p>
        </p:txBody>
      </p:sp>
      <p:pic>
        <p:nvPicPr>
          <p:cNvPr id="154626" name="Picture 2" descr="http://graphics8.nytimes.com/images/2007/09/20/nyregion/20cellphone-600.jpg"/>
          <p:cNvPicPr>
            <a:picLocks noChangeAspect="1" noChangeArrowheads="1"/>
          </p:cNvPicPr>
          <p:nvPr/>
        </p:nvPicPr>
        <p:blipFill>
          <a:blip r:embed="rId3" cstate="print"/>
          <a:srcRect l="18667"/>
          <a:stretch>
            <a:fillRect/>
          </a:stretch>
        </p:blipFill>
        <p:spPr bwMode="auto">
          <a:xfrm>
            <a:off x="609600" y="1928597"/>
            <a:ext cx="7629723" cy="4690403"/>
          </a:xfrm>
          <a:prstGeom prst="rect">
            <a:avLst/>
          </a:prstGeom>
          <a:noFill/>
        </p:spPr>
      </p:pic>
      <p:sp>
        <p:nvSpPr>
          <p:cNvPr id="5" name="Rectangle 4"/>
          <p:cNvSpPr/>
          <p:nvPr/>
        </p:nvSpPr>
        <p:spPr>
          <a:xfrm>
            <a:off x="7315200" y="76200"/>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715962"/>
          </a:xfrm>
        </p:spPr>
        <p:txBody>
          <a:bodyPr/>
          <a:lstStyle/>
          <a:p>
            <a:r>
              <a:rPr lang="en-US" dirty="0" smtClean="0"/>
              <a:t>Permanent Upkeep</a:t>
            </a:r>
            <a:endParaRPr lang="en-US" dirty="0"/>
          </a:p>
        </p:txBody>
      </p:sp>
      <p:pic>
        <p:nvPicPr>
          <p:cNvPr id="2054" name="Picture 6" descr="http://randomc.net/image/Servant%20x%20Service/Servant%20x%20Service%20-%20OP%20-%20Large%2001.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36750"/>
            <a:ext cx="7467600" cy="4200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15200" y="76200"/>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 of the Individual</a:t>
            </a:r>
            <a:endParaRPr lang="en-US" dirty="0"/>
          </a:p>
        </p:txBody>
      </p:sp>
      <p:pic>
        <p:nvPicPr>
          <p:cNvPr id="9218" name="Picture 2" descr="http://screenmusings.org/movie/blu-ray/WALL-E/images/WALL-E-382.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27196" y="2743200"/>
            <a:ext cx="8383404" cy="34877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15200" y="76200"/>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3058991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Which Medium Would You Use?</a:t>
            </a:r>
            <a:endParaRPr lang="en-US" dirty="0"/>
          </a:p>
        </p:txBody>
      </p:sp>
      <p:sp>
        <p:nvSpPr>
          <p:cNvPr id="3" name="Content Placeholder 2"/>
          <p:cNvSpPr>
            <a:spLocks noGrp="1"/>
          </p:cNvSpPr>
          <p:nvPr>
            <p:ph sz="quarter" idx="1"/>
          </p:nvPr>
        </p:nvSpPr>
        <p:spPr>
          <a:xfrm>
            <a:off x="457200" y="914400"/>
            <a:ext cx="3657600" cy="5943600"/>
          </a:xfrm>
        </p:spPr>
        <p:txBody>
          <a:bodyPr>
            <a:noAutofit/>
          </a:bodyPr>
          <a:lstStyle/>
          <a:p>
            <a:r>
              <a:rPr lang="en-US" sz="1800" dirty="0" smtClean="0"/>
              <a:t>Face to Face</a:t>
            </a:r>
          </a:p>
          <a:p>
            <a:r>
              <a:rPr lang="en-US" sz="1800" dirty="0" smtClean="0"/>
              <a:t>Hand-delivered notes</a:t>
            </a:r>
          </a:p>
          <a:p>
            <a:r>
              <a:rPr lang="en-US" sz="1800" dirty="0" smtClean="0"/>
              <a:t>Snail Mail</a:t>
            </a:r>
          </a:p>
          <a:p>
            <a:r>
              <a:rPr lang="en-US" sz="1800" dirty="0" smtClean="0"/>
              <a:t>Email</a:t>
            </a:r>
          </a:p>
          <a:p>
            <a:r>
              <a:rPr lang="en-US" sz="1800" dirty="0" smtClean="0"/>
              <a:t>Phone</a:t>
            </a:r>
          </a:p>
          <a:p>
            <a:r>
              <a:rPr lang="en-US" sz="1800" dirty="0" smtClean="0"/>
              <a:t>Skype w/ webcam</a:t>
            </a:r>
          </a:p>
          <a:p>
            <a:r>
              <a:rPr lang="en-US" sz="1800" dirty="0" smtClean="0"/>
              <a:t>Skype w/out webcam</a:t>
            </a:r>
          </a:p>
          <a:p>
            <a:r>
              <a:rPr lang="en-US" sz="1800" dirty="0" smtClean="0"/>
              <a:t>Text</a:t>
            </a:r>
          </a:p>
          <a:p>
            <a:r>
              <a:rPr lang="en-US" sz="1800" dirty="0" smtClean="0"/>
              <a:t>IM/</a:t>
            </a:r>
            <a:r>
              <a:rPr lang="en-US" sz="1800" dirty="0" err="1" smtClean="0"/>
              <a:t>Gchat</a:t>
            </a:r>
            <a:r>
              <a:rPr lang="en-US" sz="1800" dirty="0" smtClean="0"/>
              <a:t>/</a:t>
            </a:r>
            <a:r>
              <a:rPr lang="en-US" sz="1800" dirty="0" err="1" smtClean="0"/>
              <a:t>FacebookChat</a:t>
            </a:r>
            <a:endParaRPr lang="en-US" sz="1800" dirty="0" smtClean="0"/>
          </a:p>
          <a:p>
            <a:r>
              <a:rPr lang="en-US" sz="1800" dirty="0" err="1" smtClean="0"/>
              <a:t>Snapchat</a:t>
            </a:r>
            <a:endParaRPr lang="en-US" sz="1800" dirty="0" smtClean="0"/>
          </a:p>
          <a:p>
            <a:r>
              <a:rPr lang="en-US" sz="1800" dirty="0" smtClean="0"/>
              <a:t>Facebook message</a:t>
            </a:r>
          </a:p>
          <a:p>
            <a:r>
              <a:rPr lang="en-US" sz="1800" dirty="0" smtClean="0"/>
              <a:t>Facebook wall post or tag</a:t>
            </a:r>
          </a:p>
          <a:p>
            <a:r>
              <a:rPr lang="en-US" sz="1800" dirty="0" smtClean="0"/>
              <a:t>Twitter</a:t>
            </a:r>
          </a:p>
          <a:p>
            <a:r>
              <a:rPr lang="en-US" sz="1800" dirty="0" smtClean="0"/>
              <a:t>(Other)</a:t>
            </a:r>
          </a:p>
        </p:txBody>
      </p:sp>
      <p:sp>
        <p:nvSpPr>
          <p:cNvPr id="4" name="Content Placeholder 3"/>
          <p:cNvSpPr>
            <a:spLocks noGrp="1"/>
          </p:cNvSpPr>
          <p:nvPr>
            <p:ph sz="quarter" idx="2"/>
          </p:nvPr>
        </p:nvSpPr>
        <p:spPr>
          <a:xfrm>
            <a:off x="4138612" y="1676400"/>
            <a:ext cx="4416552" cy="4572000"/>
          </a:xfrm>
        </p:spPr>
        <p:txBody>
          <a:bodyPr>
            <a:normAutofit/>
          </a:bodyPr>
          <a:lstStyle/>
          <a:p>
            <a:pPr marL="0" indent="0">
              <a:buNone/>
            </a:pPr>
            <a:r>
              <a:rPr lang="en-US" b="1" dirty="0" smtClean="0"/>
              <a:t>Rank the top 3 media that you would use for the two following communication goals:</a:t>
            </a:r>
          </a:p>
          <a:p>
            <a:pPr marL="0" indent="0">
              <a:buNone/>
            </a:pPr>
            <a:endParaRPr lang="en-US" b="1" dirty="0" smtClean="0"/>
          </a:p>
          <a:p>
            <a:pPr marL="457200" indent="-457200">
              <a:buFont typeface="+mj-lt"/>
              <a:buAutoNum type="arabicPeriod"/>
            </a:pPr>
            <a:r>
              <a:rPr lang="en-US" dirty="0" smtClean="0"/>
              <a:t>Personal (Volitional)</a:t>
            </a:r>
          </a:p>
          <a:p>
            <a:pPr marL="457200" indent="-457200">
              <a:buFont typeface="+mj-lt"/>
              <a:buAutoNum type="arabicPeriod"/>
            </a:pPr>
            <a:r>
              <a:rPr lang="en-US" dirty="0" smtClean="0"/>
              <a:t>Personal (Obligational)</a:t>
            </a:r>
          </a:p>
        </p:txBody>
      </p:sp>
      <p:sp>
        <p:nvSpPr>
          <p:cNvPr id="6" name="Rectangle 5"/>
          <p:cNvSpPr/>
          <p:nvPr/>
        </p:nvSpPr>
        <p:spPr>
          <a:xfrm>
            <a:off x="7315200" y="76200"/>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Alone Together?</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6101540" y="0"/>
            <a:ext cx="3042460" cy="4572001"/>
          </a:xfrm>
          <a:prstGeom prst="rect">
            <a:avLst/>
          </a:prstGeom>
          <a:noFill/>
          <a:ln w="9525">
            <a:noFill/>
            <a:miter lim="800000"/>
            <a:headEnd/>
            <a:tailEnd/>
          </a:ln>
          <a:effectLst/>
        </p:spPr>
      </p:pic>
      <p:pic>
        <p:nvPicPr>
          <p:cNvPr id="7" name="Picture 6"/>
          <p:cNvPicPr>
            <a:picLocks noChangeAspect="1" noChangeArrowheads="1"/>
          </p:cNvPicPr>
          <p:nvPr/>
        </p:nvPicPr>
        <p:blipFill>
          <a:blip r:embed="rId4" cstate="print"/>
          <a:srcRect/>
          <a:stretch>
            <a:fillRect/>
          </a:stretch>
        </p:blipFill>
        <p:spPr bwMode="auto">
          <a:xfrm>
            <a:off x="457200" y="2057400"/>
            <a:ext cx="5222269" cy="4343400"/>
          </a:xfrm>
          <a:prstGeom prst="rect">
            <a:avLst/>
          </a:prstGeom>
          <a:noFill/>
          <a:ln w="9525">
            <a:noFill/>
            <a:miter lim="800000"/>
            <a:headEnd/>
            <a:tailEnd/>
          </a:ln>
        </p:spPr>
      </p:pic>
      <p:sp>
        <p:nvSpPr>
          <p:cNvPr id="5" name="Rectangle 4"/>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792162"/>
          </a:xfrm>
        </p:spPr>
        <p:txBody>
          <a:bodyPr>
            <a:normAutofit/>
          </a:bodyPr>
          <a:lstStyle/>
          <a:p>
            <a:r>
              <a:rPr lang="en-US" dirty="0" smtClean="0"/>
              <a:t>Graphene: What shall we delegate to it?</a:t>
            </a:r>
            <a:endParaRPr lang="en-US" b="1" dirty="0"/>
          </a:p>
        </p:txBody>
      </p:sp>
      <p:sp>
        <p:nvSpPr>
          <p:cNvPr id="3" name="Content Placeholder 2"/>
          <p:cNvSpPr>
            <a:spLocks noGrp="1"/>
          </p:cNvSpPr>
          <p:nvPr>
            <p:ph sz="quarter" idx="1"/>
          </p:nvPr>
        </p:nvSpPr>
        <p:spPr>
          <a:xfrm>
            <a:off x="457200" y="1219200"/>
            <a:ext cx="8305800" cy="4873752"/>
          </a:xfrm>
        </p:spPr>
        <p:txBody>
          <a:bodyPr>
            <a:normAutofit/>
          </a:bodyPr>
          <a:lstStyle/>
          <a:p>
            <a:pPr>
              <a:buNone/>
            </a:pPr>
            <a:r>
              <a:rPr lang="en-US" sz="3200" b="1" dirty="0" smtClean="0"/>
              <a:t>A needs-based study for experience design</a:t>
            </a:r>
          </a:p>
        </p:txBody>
      </p:sp>
      <p:pic>
        <p:nvPicPr>
          <p:cNvPr id="132102" name="Picture 6" descr="http://www.kurzweilai.net/images/Micro-supercapacitor.jpg">
            <a:hlinkClick r:id="rId3"/>
          </p:cNvPr>
          <p:cNvPicPr>
            <a:picLocks noChangeAspect="1" noChangeArrowheads="1"/>
          </p:cNvPicPr>
          <p:nvPr/>
        </p:nvPicPr>
        <p:blipFill>
          <a:blip r:embed="rId4" cstate="print"/>
          <a:srcRect/>
          <a:stretch>
            <a:fillRect/>
          </a:stretch>
        </p:blipFill>
        <p:spPr bwMode="auto">
          <a:xfrm>
            <a:off x="5973808" y="4343400"/>
            <a:ext cx="3170192" cy="2514600"/>
          </a:xfrm>
          <a:prstGeom prst="rect">
            <a:avLst/>
          </a:prstGeom>
          <a:noFill/>
        </p:spPr>
      </p:pic>
      <p:pic>
        <p:nvPicPr>
          <p:cNvPr id="132104" name="Picture 8" descr="http://www.wired.com/design/wp-content/uploads/2013/07/ff_experienceDesign_1025.jpg"/>
          <p:cNvPicPr>
            <a:picLocks noChangeAspect="1" noChangeArrowheads="1"/>
          </p:cNvPicPr>
          <p:nvPr/>
        </p:nvPicPr>
        <p:blipFill>
          <a:blip r:embed="rId5" cstate="print"/>
          <a:srcRect/>
          <a:stretch>
            <a:fillRect/>
          </a:stretch>
        </p:blipFill>
        <p:spPr bwMode="auto">
          <a:xfrm>
            <a:off x="381000" y="2514600"/>
            <a:ext cx="5486400" cy="3730752"/>
          </a:xfrm>
          <a:prstGeom prst="rect">
            <a:avLst/>
          </a:prstGeom>
          <a:noFill/>
        </p:spPr>
      </p:pic>
      <p:sp>
        <p:nvSpPr>
          <p:cNvPr id="6" name="Rectangle 5"/>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Extra slides on the digital divide to use as needed</a:t>
            </a:r>
            <a:endParaRPr lang="en-US" dirty="0"/>
          </a:p>
        </p:txBody>
      </p:sp>
      <p:sp>
        <p:nvSpPr>
          <p:cNvPr id="4" name="Rectangle 3"/>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847171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Divide</a:t>
            </a:r>
            <a:endParaRPr lang="en-US" dirty="0"/>
          </a:p>
        </p:txBody>
      </p:sp>
      <p:sp>
        <p:nvSpPr>
          <p:cNvPr id="3" name="Content Placeholder 2"/>
          <p:cNvSpPr>
            <a:spLocks noGrp="1"/>
          </p:cNvSpPr>
          <p:nvPr>
            <p:ph sz="quarter" idx="1"/>
          </p:nvPr>
        </p:nvSpPr>
        <p:spPr/>
        <p:txBody>
          <a:bodyPr/>
          <a:lstStyle/>
          <a:p>
            <a:pPr>
              <a:buNone/>
            </a:pPr>
            <a:r>
              <a:rPr lang="en-US" b="1" dirty="0" smtClean="0"/>
              <a:t>1. Cost</a:t>
            </a:r>
          </a:p>
        </p:txBody>
      </p:sp>
      <p:pic>
        <p:nvPicPr>
          <p:cNvPr id="1026" name="Picture 2"/>
          <p:cNvPicPr>
            <a:picLocks noChangeAspect="1" noChangeArrowheads="1"/>
          </p:cNvPicPr>
          <p:nvPr/>
        </p:nvPicPr>
        <p:blipFill>
          <a:blip r:embed="rId3" cstate="print"/>
          <a:srcRect/>
          <a:stretch>
            <a:fillRect/>
          </a:stretch>
        </p:blipFill>
        <p:spPr bwMode="auto">
          <a:xfrm>
            <a:off x="1981200" y="1999567"/>
            <a:ext cx="7162800" cy="4858433"/>
          </a:xfrm>
          <a:prstGeom prst="rect">
            <a:avLst/>
          </a:prstGeom>
          <a:noFill/>
          <a:ln w="9525">
            <a:noFill/>
            <a:miter lim="800000"/>
            <a:headEnd/>
            <a:tailEnd/>
          </a:ln>
        </p:spPr>
      </p:pic>
      <p:sp>
        <p:nvSpPr>
          <p:cNvPr id="5" name="Rectangle 4"/>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600200" y="1748790"/>
            <a:ext cx="7543800" cy="510921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Digital Divide</a:t>
            </a:r>
            <a:endParaRPr lang="en-US" dirty="0"/>
          </a:p>
        </p:txBody>
      </p:sp>
      <p:sp>
        <p:nvSpPr>
          <p:cNvPr id="3" name="Content Placeholder 2"/>
          <p:cNvSpPr>
            <a:spLocks noGrp="1"/>
          </p:cNvSpPr>
          <p:nvPr>
            <p:ph sz="quarter" idx="1"/>
          </p:nvPr>
        </p:nvSpPr>
        <p:spPr/>
        <p:txBody>
          <a:bodyPr/>
          <a:lstStyle/>
          <a:p>
            <a:pPr>
              <a:buNone/>
            </a:pPr>
            <a:r>
              <a:rPr lang="en-US" dirty="0" smtClean="0"/>
              <a:t>2. Access</a:t>
            </a:r>
          </a:p>
        </p:txBody>
      </p:sp>
      <p:sp>
        <p:nvSpPr>
          <p:cNvPr id="6" name="Rectangle 5"/>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850" y="86772"/>
            <a:ext cx="7467600" cy="662782"/>
          </a:xfrm>
        </p:spPr>
        <p:txBody>
          <a:bodyPr/>
          <a:lstStyle/>
          <a:p>
            <a:r>
              <a:rPr lang="en-US" dirty="0" smtClean="0"/>
              <a:t>Size matters</a:t>
            </a:r>
            <a:endParaRPr lang="en-US" dirty="0"/>
          </a:p>
        </p:txBody>
      </p:sp>
      <p:sp>
        <p:nvSpPr>
          <p:cNvPr id="99332" name="AutoShape 4" descr="data:image/jpeg;base64,/9j/4AAQSkZJRgABAQAAAQABAAD/2wCEAAkGBxQTEhUUEhQVFBUVFBgXFxUWFxQXFBgXFxQXFxUUFxYYHCggGBolHRUXITEhJSkrLi4uFx8zODMsNygtLiwBCgoKDg0OGxAQGiwkHCQwLCwsLCwsLCwsLCwsLCwsLCwsLSwsLCwsLCwsLCwsLCwsLCwsLCwsLCwsLCwsLCwsLP/AABEIAQMAwgMBIgACEQEDEQH/xAAcAAABBQEBAQAAAAAAAAAAAAAEAAIDBQYBBwj/xABGEAABAwIDBQUEBQoFAwUAAAABAAIRAyEEEjEFIkFRYQYTMnGBkaGxwRQjQtHwBzNSYnKCkrLC4SRTY3PxQ6LSFSU0VJP/xAAaAQADAQEBAQAAAAAAAAAAAAACAwQBAAUG/8QAMBEAAgIBAwMCAwcFAQAAAAAAAAECEQMSITEEQVETYSKh8BRxkbHR4fEjMmKBwQX/2gAMAwEAAhEDEQA/APbSuZV2ExzoRHDaphQkJ9QykAmLYway2ikp1CkEise5wLjaWfz5oejSDDz80bUCgLU6MtqFSgr1dwjCOHAXT8VSFRhaTHXkQgw8hTNqSEDi07QSprSwVuwxkO9v8DfL5QqLGNNPNnHhBJjoJsthhX2usn24caZaTdtWQY1DWgZgPP5p2DNLW1JkXVdLHQnFfwC4KvnYHcePmpXIbZU9020CIB10JBnloiXlWxdnl5YOMh1M80Vg3Q6xQjVPRHFZNWjsTaaousPtMNIafU9eii2ltJrgA24OvMenNU9U3T6NOQTe2vFI9CCeos+2ZJXBDC1daFK6iTEIipgyxoMzMyOQTHNCIYZPtsgcKRgTQPRSscOUoWxsV5JaaLpNPJCsrcgFOHk6lJmmV42kGZOo9q6hw1JIoo1LwWRKGruMgASnFy5nS0qKGchSsYmMU7F0mccyKJ7USoqqFM4GeUO8qZ6genxBkMJUlJyiUjEbFrknY8hYPtLUdUxD5JgHKJuGhpDTA81umm6852hXJNV+klxH7zgZ9/uW41vYvM9qLvZbYogTNunNOKZs6pFLNEwAcsxNpieCkew/cq8T7HmdZB7SQpUnewIURSDk2rI02ifCmXAQtRRoN7uGwCWxPHS5VHsamcwcACPgtBSnMRlgc5n/AIUHVS3pdj1//PhUNT7gOAoWLXmHR7lFWqU2215x8PJEVQMxc62seg06zBVPWeCbacF0FrdsPNP0opI7XAmRF+HIcJTWpqc1UVsRp27J6aJYUIxEUkqRRjYRmSTe8HJJKodqXklL4T2vQpKkYYQtFSYSCpWPQneJzXIHEJMMNVRVHqEvTXuWKBtnSo3hcLkwuTUgGzountEKJhunufdcADbS2gyizM+eQAuSV53jCSHCYBdeNTcCOi0PbOvvU29CfaQP6VmXvkR1n/u/sE2KpCMkrZf7CP1MD9GI/dWkoQ/CMdBJEwOF7kn0KzHZ0HIAeMfCFf8AZnFAYYNeCYMWuZECPculezQKp2n3QE4XSRGMqS8n0AiPdwQ8K2LtHi5IqMmkWGCxGXSbX9YtZaDCYgloLhc/i6ptj0mkEnUEe9XJd3bZJkf2Xn9RTlSW57PQqShbexV7axJLsvBvHqq0qbFTOY3zSeahAVOOKjFIgzzc8jbHBPaud2RwKe1nNa2bBMnw9MuMASjK2Ec3lH4sitlUgGyNT0j0CMeyVDPN8Vdj1MWBabfJT9yeRXFdZUkPrMP0F5KAvXM6GFROD06jLC2PUjXINr08VVgSYU564XoXvE/PZcdZNKVkP3iexy4xMeu5VIxqT3ALLCo897Y4r/EFgu4BgA9CTP8AEqaib/utJ8yZ+aK25XzYioeb3mf2bD+VVVbFBhcDrlZb91O7Er3ZsdindHofeFZ9mNoU6RNKsYzVnNYYtLHuNzw4exU+wa2ZrOEsHwUeNs8n9HFT6PaT8wuatUYpU7NxtzZr3OzsE2uBrbj1VQcO5niBb5rUYKvLGuJuWhT16Ie0tcLH8SlQ6mUFpa2OzdDHI3OLpszNCq9skceP481bsxLKjA0xMTeNZ5Kf6A0Uy0e3joqnDYRzSHFpi8T7pROUMm/DRkY5MNR5T59gsYbvBlsAPDxjmJTm7NyHMCTGgjip8Jm0hFVXxHG/4KTLJJOlwUrDBrU1uMo07AkDmecqR9NrtQCuhxOnv+5cpMibzeUlvuPrahzWgCy6CmVnQFHTq3XVe5oQkkkhOMSKqeKiDD08PXoESYYKicKiDFRPD1lG6gsPT86CD08PWBWEh6npvQAeiKT1hyZZB1lR9oNuDDgbuZzpgTAAHE+1WT6qwXbbEziMv6FMf9xlckFOWxR1quYzzk/xSfmgu6GeqXXJywOVgFK5+n7PA+X3oerUJqPHI/ytB+SNk6NtsEgtZHAALu3ID8RHA0X+6mD80H2cq6DyKJ28099iGjV2DzDzaHx/KEXcG7Ru9hvzUWHoriiTCzPYjE58Kw/jQLTiwUeXkuxbwTHTddQgxgg5rEC82Q52k05oN49/KUKxyfY1ziuWWLXLj6cweIQWz8WHA3uCjwUMouLo2MlJWhLgXGPlOAWBENW6HRdVyBrOumQ3MYT3q4hc6SLQZqMaHp2dCB6eHqo8+woPTw5ChykDlhthOZdDlACntKwNMnD0Rh3SUFKnoVIKxhJli0LyntHjM1eu6ftFo9hA+IXpWJxeVrnfotJ9gleRYiq2AXHxPnjOocPgtijpMke/e6W97gP6UFWrfXv83H1ywPx8E2nWL60AgNBEk6wHZvmgcJVzPqO6tkzHG8nhrwXMCjf7DaRkdwIafarrazf8bQ/1MOWn1Lh/UqrY5mhT/wBpun7IVvtxp7/BVOEuYT/A4fA+xG+wCXIX+TGv/h8p1afx81vKL5XnfYZpZWxNL9Cq8fw1HAfFb7C6qbMr3K8D+Gis7QVQXBrfENeltE2lgWts43sfjM/BE7Rwud8su4RP9/dZdwrnd5lqN4WMW6pinWNKIiWJPK5TXhLx/J2hhXS4jdBiD71aBKU15PC6llJye5XCCjwINgynEqBtSbKVrljTDBcTUuhXVJTcZUkmEJnI1VMIbCck6YRnSUYeEkyhWr3MUHJ4eoAU4FGTk4cpWuQzVI1y44Ja5SB6Ga5OzIQrpBAcntch2uRVNtlzNRVdrMYaeEquGuWB5k/dK8ppAnuw6bk8bwBM30F16B+UarFCnTmDUqD2N1+KwE737LYHmczf6QsToJhmDfBfHDXhcDn81nsNiyxroiZBHOx4DhpqVcUXw2oeYe4eRBj8eqosKGGc0n9UftN1PlIQSkbDuesdnHTQp9aTf5Br7Vo+1A/wuHeOFfnP+Y37vLRZ7sxT+qpRxpstxG6zQrS9pG/+203Xs5rriDJe0X5HeKY3wLiv7ioJIxW0GAkOqUXuBBghxpisCCOMgLadjMUa2CYXuJcJBcTLrGbnXQhZCmANpUp0r0KM/vUu6P8AKi+wbz3L2HWnVEjho4H4BDKNr8BkJ6ZfieiYemALfjqo6lAl4Oaw4R80+jVEC/BPcVJbTLKTR2EFXxOWREyiS5cDgV0duTnfYr8CHiMw1vHIdUZXdwUgdc6WQ1Q8Uy9TsyK0or6vFDOJKmrzKfSpSqVsrI5tylQPPVJE/RUlutA+nMwcpwTJTmlaLJApGqJpUoK44eFI0SowFIxywMmphEPxDKbC+o4Na0SXEwAhmlZf8pOK+qo0gfHVzHypifZKxhIqu2216eIr0hScS2mxxJhw3jY2MWhwv0WT76xdzqDloGjN7weScHy555Ngaa3nWf1UHiH/AFbP1s54/amI4HxIGwkiXGYgtpZedNoJ6QJi3GVU4Z8Cfx4gjdrTvDkW+yBqptnYZgptc+DLgb2H50NPnYFA02w00onq3ZH81Q/26f8AKxbXtlRnZx/VY0+yHf0rAbDxJp0aJAt3bfKzGFeg7axIq7PeBYupVBl1O4C0x6ke1HNO4sXjaqSMTtGtlrYCrzogf/nVMfFWexB3eMxtLm57h/GHgj0VBtWpOGwT/wBB9Rntyv4K07/LtIO/zaLCddTSg28x+NUwXf8Az8jd4JxDGzylHNroEEQI0yiPYmOrJUoqTK4S0pIJfiLqWk/kqs1FPRqrnHY1T3D69RQh0qB9SVJSWKNILVbGVWSu0hBuiWNUppgiCsc+wPpb2gaB1STzhnJLtS8g0/B5qFIFEFIFSRWPangpjSnhYdZIE9iY0KamxcGmPYF5928xebGZeFKkAR1ec06HhyXo1Ni8a29jc9TFVdQ6o4NItLQMjeMmLoJBpALHHunni8k8egM8J3eq5i6YmkJBFhE8i2QTe0BPrA5abL6ttu8BfTz4rtYzVZrZrnDwzcEHoEAYNtZ+5AAEvvGlm2HwRmBpkBgDd4ZRmcf9V0xxi2llX7SdNSmJneHGQJIVm5wD99xccw3Gg/5tSd1tz681y5OfBudk1PqWgOykU+PhJ7hpvrboQVs3uluUjLd4EXY7PUeDxsYYNOfBYjY+Y0m7oe3uhbUgfRha283T3rW4R4ndJjvHSx1/t1TLTzl3QxzTmuCZPdmRqvnZ7Cfs1gdOYy2PHUInH4mH4OpxLYNo0IItPU8kA+2BxbeLHl3Gfqn6xx8PC91HtKpmwWHfaadYTc2Dg5vpcjotOo9fwW9SaeQI48D1UdUobsliA/DkawQdebR7LgqWrqld2V3cUxELrHJgKcwLTAqmEXTZZC0UYxyCQ2NDwVJTPEKBzl3DuS2tg0w3Mkoc6SDSGeYNapGhSCmu5VfR47ZGpGBODFOymsNixMpoikxOpNRFKmhY6KAds1xRw1aqfsUnO9Q0x74XhFVp7qmCLvc0mRrJLnTxMFet/lXxXd4AsmDWqMpz0JzEk8t33rx/aGLaH04hwAJ3Dzixdr/ylyY1IMr/AJxg5Au8Nr28I8kyq9orbxAAYAMw5nNZvkfeq3E45xqbm5aOZ56oao4uqEkk6a9AEtyDUPJYYl016f6OZukyRnuYF5PIKypPMgMYGzku60/nCDlFzrxgqqpT9IYBDiHAawJHCbwEY1ri6nmcYIp2bu2LHEX1nrZEuQZcG/2Qwd3TMlpNNt4kT9GImRdvsK1VJ7i0F8OB0qCCZIpxJGvjNnXtwWV2RVHd0mloMMpjkb4d3Ea+s6rQYAiBkcQYbuu5FlC06Os3jHQKlcIkfLKmnQJ+n04MOdWA4t3pIPMeLXoqjCP7zZlSfsgVBeQMjg/UXFmrU7OMYyu0/aymP2qbSfiVR9lsE00q1GIs+na3Nh+CEZ7mw7A4yacc2DiDofdror6o5YPsFiO7phz3ANa05ibQMup6WW3o1mvGam5r282kEe5C+bGY3tRIp6AUTGoynSQjEhzVNCcKaRahsbVHAV1pumuapaeoniFjOQ+UlNISSrDo8yq4kaBNZXQb2QfguBy91Yo1sfHS6qerctKWJCmZXkwFTSrCm+BbVBPEkMxdXJ3ZYUMXMBWuHErN0XXV1hMWG+qny464PR6TqdviZ5h+XLHzVw1AGzWvqOHVxDWk+WV3tXmeWXgC+ml1uO3ZZW2jVL3TlLKYAOkAzpc3+Ko9mWJcAAJc4SeAtHGdCoZRuR6kZ/CV2EwDnvJsADF+gB09VPgMIwlxdcyYExa0W9UVgnwCZOkmBDZDsszxsOabg7AiQ2bRx8RHPoOC5RRjk9wPDvjENgEw4wBE+A8zHVFUczqjJIZBaBG8RFPWTbTog9nuPeywAw1xvYWYZOlzdSvBDt50Q6Lbv2BccRy1XJmtHo2yHNyUwQdKAkHWaJuQflCu8FTkAtcHbrbaO/MwN3j4eBKptlAinRLqe6Rh4dBE/VETmGsdeatMCGkCCRLRZ1x4arRvD7gqlwRS5IsRXczHEi4dSpnTplP8qC2JjGsxldpkfWuPTfdmj3orboIxdJxB/MRI6VXceNiFU1Tl2hU0OZrHXsZLWtBJ/dKFjUWewGjvK9ExBfUb6EkD3FWPYPEkQ06+Ejry9qzzYp4+qJIzZKl+rANRwkFF7GxDqWKqt1isT6PioNP2liNuj09hVlQbYKrw9/JW+E0S57Ipx7sfC4VNU0lBOrpcdxkmo8jg66Y/EgDn8imF0qqxhvbnKfDGpMlzZ/TjaDPpB5lJBiueSSb6fsSfan5Ma6TJ5WXaVIuMAKxxdGadrXn+ygwrfCBqTeOSuWX4bPHn0iWSKG0cCTPCNU4BG4hhp256INDCTluF1GOON6UqZ2FIa0CSbC59FGCq7tFXyYWq63gIvpex9xKKWysXBOTUV32PMKuKLqlR83cajiGibkxrxuOmqiwzd11gBlaJJkjObn2u5hMBnMJmzWDKBf7XxA9q6PA8gRLjBJkjdMc+K8iz6euw6k+WOkkzlEaCS0kgepTc8MJIAByWFyZaXDhxm6VR8NN533HdBtlgAiPxZcDLPjcAMFxiQARYa33VhwPS3a7hUdkBzB0ETEHdBjjMWTzGVpbTMmlLnOtJMS4E3KjoVctao5kEAPhz3EWmJJNyenVS0w94Z3r+6pCnAcRBLWZbAak3F+KAYel7GMUG5KmV3c0ZmQBus4iZ9QrpjN7eYIztAc2Ba5GltT71HsfA03YWnmblBoU4qCRmbDMuaOOl1O3DGm+ZLZdTIP2XDKRAc3X1A96rXBE1v9e5U9pKe/hXiS3fbmHAkNeGnkTvHXgVV7aP+Lou3TmpDUwSGl3W93D2rV7Xafoz53SA0yNDD2jh8ll+0dCfo9SAcoc2RM3fTOg6A8FkkEjm2zlxVF0kZ6MRqPq3Ek6/rhPxm7ig631lJjrGDLSWut5ZeCl2w3NSw7rgtqEHllc2TP8ACEtq0t3D1IBguYSLeJoeLebPesMcl8j0nY1bNTYekdbK+pLP9hyHUzIu2LHgDP3K8q0S0iDqdOEJc2m6KsV6FJHMVicmvFVP0mURtN5mDwVblVGHGtNnn9XnlrrsEmuReVxtXieKHcbLj6vVN0Evq72yXvkkKUkehC/VZVYqvmsOf/Cu8Fh2UwLXHFUmzWb0nhf+yPxmJhkDVyHIraih3SzpPLLki2jWDiD1Qbr3U1OmSC4hNeZ8gmwpbIjz23ql3Ilm+3tWKDWAA5ng30ht1pw1YD8pOMh7Wh0ZWaccx/seSHqJVjYfQw1Zl7bmSoGRMxJc63MXGv7K5SIyMmPEHX6PBNvIH2qN8BlwdI4xqI6GxenVSQzhABvJ4NykRH649y8uz6ChUhuttNiNR9sxPQcPVTYSoDmOXO8uJDJsBD5c46AC1/YmtofVmoXZGMNNpMjM76wGGCNQJJ/ZHVdxTZZ/9ehFQtBP1tQzEO46wPQrrNqwJ725szR3r3AuIjdYXHMfOAf+EScO1hpnFvLm92S2m3URlDG20kE8tNUyi97g/wCjMyMFIZ3GJIGYl08zccdOCcPo+He0uP0h2QkixAfLcovawzc0H17fuH9e/wCx7dsB7hhKRLQ6kaFNzW8gQ2G+gPuR4pgiWEOGQfVu6aH3aoDs6Kgw1Ko24fQY4M5OIaSI8pR4LXEa03lhjgB4h7oJ4KxcET5+vzAsfS+prAT+aJLTqLF09f7LMbRp5sMwgzvRyO80/OFt3DhUH2R9YOeb/goDb2x5ouFJozZswDbA5SDAGgMTbouYLtGfqMLsIejmkaED7PzQ2KdnwZdHgcypa32t73EonZwBoVG3ByGx5tv8VzY8vpVKZIcHNe2D101WAJmp/JzjQHROrePOx+S9CsV472GxMOYSCLidfXVep1nw8X4enkk5IW7RX02TTFp9iXHYWRMTCrcRgxlLtFbYSvmzDiEJtdkM9VmOUlJRGZ1GWNy9jP1GqJ45okhRgXgr0kz59q2QQkiu46rq3WjfTZnKVQgFTPJfHIWC6aALTHBT4Jlx0Wykue52LG20r2ZN4WeaAVziacgcgqavVDQ5xMBoJ9AJQ4pbBdZCpKv9HWheQdtMT3mKfaBnibSQ0AA26H3K1x/b/E5y2m2kBwlr82sC7nCeHBZbF1C6sS7NIicwaTe50sPF7lL1GaM1SLeh6SeKTlLwLEizBOp0jkNZn/UUraTXiTMCN1syXOI+raJ8Ryz0Hoh3eJpAnUSybu3oBfEHwhWODq5qQdn7trS/NUOrGlxs3nUIjyEc1MqbL5WlsTV57xjWsFTE52hrRPcUWtaT3cyAXQ0E/slV2PLBJqvNes9kta3wsc+TEdJmPcrLFsJFNv8A8TDfWVGEmKz4a1pc4zq4PA53OqrqeLa0FuEpEyKbTUcPtZr66SS0XjyWMJfX8jsXRxFQVXvIotawSwWkAOLGx6nXnomDF4fD1AaQ70hhBJNs5LYIJEWAdoOKWL2c9wqvxFUBzCBltBdlaR00cNAnf+o4ehUDqDM8MIkz4pBzS6+g4Dis4d8ffybyq5+7g9q7PUX/AEanUa676DHZeTiGki/qFY9+CWiqyHFrr8vECPZ8VW9ncO84alUa69Sgx0cnOa0qyZiXDI2o2S6xPIzA6aKtboi4fj5rkkw7CAMhD2ZSIPG5PzhE0iIOXnJaerZhC4RrCAabsviAB5wLX5SEVJjfERlOYc5j5+9czLAcbs4T3jBrIeI1nj58+axmwH5ahaRo6DqL+Hj5FekUxzvI1GhH3rCO2VVZiKjmtLmF5IyvEwTIlpvxOk6LAZLuBbFinXeyTu1XDTmcw48iF6tgj3okmDA+H9l5Xj9zGO4Z2sfdg5EG418CvB2nrUK7WAUywsa4TM6mRMjkUPbYODqVvg3Qc6m+/kTzXMfi5GX3qF2O72k18ASbgXHp7kO8ooRum+QOoyONwjwzuGo5nZePBPxGBIEnnBUmBYW1WyIv8irnECQRquyZXGSrgPB00Z42pLdGdDCkrXuGJLfWM+xryYvBAAa66ovwobDYYl+XkVLj6u8ANAqX8UqIY/0oNvtsiWpiuAWe7VYnu8M8ixdDRcC5PMpvabHOpUSWkhziACAbczYfd5rzTEYtzyXOeXOk+JwLt3qM7oOXnqUvLkUFpQXT4J5pLJJ7JlVh6ZfUkNdGbiHPbAmAXamYSFMhxLhlkk2LWiLmzT0OnkrChSJYLEzrLKp1uIL3Aa29UG2M4EBrS4Az3TGwXCZiSBlebjT0UFHs2T7acQWtdO4x1nvAu1oaIYy070jjYovY7TlYGU++qtpgsZ/0qWeT3tU8XHNPsjmavaNUb5BaAco3GENu4vcC48d0GeK0GBw1T6OBUqDCYcgZnSBWqmLkmd0EjTXot7szsis2y2myq76TWOIqCm4Q3wMqZsrWgDQACb+xQuxNerajTFJhe0DQQ5oBaJ9AbBMdjqFNzhhqRfLaYaSCTmBJebybyBaNFEHYmsRByB9QxBy74aZ03hAaQhv6X6m15+f6DquyQBUfWq7zXhsT4juyZdc2PLgpW47C0ak02F4DInXezay7pyUDtjQwvqVLipkPXfDXOzE+Z9FKG4SnVMnO3IIN3b0mdLaQu48I3nyz2ns5h3/RqVRp8eHa4CdC5oI1sfNWTMVUbkD2zLiCdIuINrcVWdmm1Bh6RbOQ0GlgkECWAtEcPJWLce9rW523LiDqNMsH3qtb+5E2k+6JcO+k6LZSH+QzGOXki6TXNGuduU+pmR7kIK9IkyMuV4v1vBt5FFUKIB3HaZgR1I+RXMzvt8ifDkTa3MH5KvxTYqO8hwkSDCOa42zi/MIXaTfrGmNZGsexYd2oyvaTBF9dj2cGw7ecAQSHCLGftclBtXDPd3D2guLZa4DK6xgg3g8CPVXW127zDe7Yk5psebdfEo8PUnjPrzv9ocoXUCnvRpOxo7ymWOkGJEiOht7FZO2eW1GiCWkgH2rMUHHUa6iP7Hp71pOz+0Hl2R7i6xibmR1N0EtStoog4SqMl9zLTHUhDSBdp91zCc5yle2WkcVFRu0TM6EFTp7FrXxA7qd+KSkJPJJMti9KMFU2xh8K2a1RrXOFgZLj5ALOVe2eHBsKr+oZb2lZbtdjc9d5BMN3R4gP5S08FQtLWid2ef1UzwvmaqJZ3GTo8+HSRnBKfYvu0/aduILWgZWsvc05k6GH29yon1JZG94f0o4A6MPQhQsdrvRNrPGhsdK3rpwlKu6QdD0mevHNxDvap5TcnbK4Y4wSjHgjrYw3+rbEkXD3cf1h5e3qhsJWJeLc4ytIN2kDwieKie0fgD/w8vb1XcHTl2kgDk066eIgJduxtKh2MJ48Xm5B+yA3UvJN5seK0GJqYJgD61V2KqFgLW/YYSBuhug5QTw0WbxcAtGm7OjB4jP2OHncK+we2abKbG0cIXPDW5n5QC52WHXAJIJJjzXJnNbAVfarzn7qjka+o0ixgZWgBtgBO7PqhcPRr1MrWkiS5zbxxIcbX1JCkxO0a7hPdloNR7wcrvEZBEnUCYUWGbiTlyZvCcsZRukiYPnC278g1XhDm7GeWh5cN6pk4kznLSfcSp27Gpio5lSoYDA6d1tySIvPJB/Qq5a0nNlc6Gy8QSZOk20KZ/6W/MWwJABN+Bnp0WJf4hN/5HvHZfGOGHotsWtw7ctuDaYi/orNu1NwOc37RFjyAPHzQXZXHN+i4dkGW4dl7Ru0xPwVicZSLZItmi7eMSrFxwQt+JCqVaRzhzYg7xjrANvNT0WMzSHXzzE8TwUTzRJdMTALtRaQfuXe6p6h0eF2vIbuvmu/E5q/AbSY4ccwQ203WB5OEjT5KWnSgmHcSY98e9cx4d3Zm8XkTI9l1h1NIqNsM3BBjK+LEfaBHCOirKdY/pe0j/y6t/BV1jd6i6/2Q4XPCDxj4hUbX9T7fP8AX8vb1WipLctMA8ucBa/G3y6BWOHxJo1BacpGk8uoVFTf1+P3nl70RUxBdBOotpy8moad+wyMlXG/k2VHtPSvLXj+E/NG0NrUakBr4PIgj42WEYb+anoOg/j5lB6MWUfaJo9AXEDS2kwtBJuQJ84ukkaGVa4+T5kxF3GeL3aW+0eStG4FhaPHxH5ypwE/pc0kk9Ilb2I6uCbu+O8f9SpxpPJ+1zAQeOwzQOP8TjxZzP6x9qSS5pGJuyiqMEeg/p+9D94WgxF41APDhIskkkSKIjmnOHudEhtoAaNDwbAXpr/E0cAPmkkmYReYxuMqEUaBHFtWfVzZXMNWLckGPqRy/VSSRAFU7GvDKYzWbBFhqAel9UM7GvknNc20GgJhdSU7bKVFeD33srQb9Gw5i5w7J140hKLNFuQiPtjieRXUlbF7EE4rwdqMGZ3+2P5WqN+h/wBtv8zUkkxCZoLf43envATq7jBE6/ckkufBsf7n9dyOm3cOvgPE8j7VjqeJdAvy5f6f3ldSQxNyD6dd1r8uA/U6dT7UXQqmDpw4Dk7okkjFpssmO3R6Imm7eSSQIc+CyabLiSSww//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4" name="AutoShape 6" descr="data:image/jpeg;base64,/9j/4AAQSkZJRgABAQAAAQABAAD/2wCEAAkGBxQTEhUUEhQVFBUVFBgXFxUWFxQXFBgXFxQXFxUUFxYYHCggGBolHRUXITEhJSkrLi4uFx8zODMsNygtLiwBCgoKDg0OGxAQGiwkHCQwLCwsLCwsLCwsLCwsLCwsLCwsLSwsLCwsLCwsLCwsLCwsLCwsLCwsLCwsLCwsLCwsLP/AABEIAQMAwgMBIgACEQEDEQH/xAAcAAABBQEBAQAAAAAAAAAAAAAEAAIDBQYBBwj/xABGEAABAwIDBQUEBQoFAwUAAAABAAIRAyEEEjEFIkFRYQYTMnGBkaGxwRQjQtHwBzNSYnKCkrLC4SRTY3PxQ6LSFSU0VJP/xAAaAQADAQEBAQAAAAAAAAAAAAACAwQBAAUG/8QAMBEAAgIBAwMCAwcFAQAAAAAAAAECEQMSITEEQVETYSKh8BRxkbHR4fEjMmKBwQX/2gAMAwEAAhEDEQA/APbSuZV2ExzoRHDaphQkJ9QykAmLYway2ikp1CkEise5wLjaWfz5oejSDDz80bUCgLU6MtqFSgr1dwjCOHAXT8VSFRhaTHXkQgw8hTNqSEDi07QSprSwVuwxkO9v8DfL5QqLGNNPNnHhBJjoJsthhX2usn24caZaTdtWQY1DWgZgPP5p2DNLW1JkXVdLHQnFfwC4KvnYHcePmpXIbZU9020CIB10JBnloiXlWxdnl5YOMh1M80Vg3Q6xQjVPRHFZNWjsTaaousPtMNIafU9eii2ltJrgA24OvMenNU9U3T6NOQTe2vFI9CCeos+2ZJXBDC1daFK6iTEIipgyxoMzMyOQTHNCIYZPtsgcKRgTQPRSscOUoWxsV5JaaLpNPJCsrcgFOHk6lJmmV42kGZOo9q6hw1JIoo1LwWRKGruMgASnFy5nS0qKGchSsYmMU7F0mccyKJ7USoqqFM4GeUO8qZ6genxBkMJUlJyiUjEbFrknY8hYPtLUdUxD5JgHKJuGhpDTA81umm6852hXJNV+klxH7zgZ9/uW41vYvM9qLvZbYogTNunNOKZs6pFLNEwAcsxNpieCkew/cq8T7HmdZB7SQpUnewIURSDk2rI02ifCmXAQtRRoN7uGwCWxPHS5VHsamcwcACPgtBSnMRlgc5n/AIUHVS3pdj1//PhUNT7gOAoWLXmHR7lFWqU2215x8PJEVQMxc62seg06zBVPWeCbacF0FrdsPNP0opI7XAmRF+HIcJTWpqc1UVsRp27J6aJYUIxEUkqRRjYRmSTe8HJJKodqXklL4T2vQpKkYYQtFSYSCpWPQneJzXIHEJMMNVRVHqEvTXuWKBtnSo3hcLkwuTUgGzountEKJhunufdcADbS2gyizM+eQAuSV53jCSHCYBdeNTcCOi0PbOvvU29CfaQP6VmXvkR1n/u/sE2KpCMkrZf7CP1MD9GI/dWkoQ/CMdBJEwOF7kn0KzHZ0HIAeMfCFf8AZnFAYYNeCYMWuZECPculezQKp2n3QE4XSRGMqS8n0AiPdwQ8K2LtHi5IqMmkWGCxGXSbX9YtZaDCYgloLhc/i6ptj0mkEnUEe9XJd3bZJkf2Xn9RTlSW57PQqShbexV7axJLsvBvHqq0qbFTOY3zSeahAVOOKjFIgzzc8jbHBPaud2RwKe1nNa2bBMnw9MuMASjK2Ec3lH4sitlUgGyNT0j0CMeyVDPN8Vdj1MWBabfJT9yeRXFdZUkPrMP0F5KAvXM6GFROD06jLC2PUjXINr08VVgSYU564XoXvE/PZcdZNKVkP3iexy4xMeu5VIxqT3ALLCo897Y4r/EFgu4BgA9CTP8AEqaib/utJ8yZ+aK25XzYioeb3mf2bD+VVVbFBhcDrlZb91O7Er3ZsdindHofeFZ9mNoU6RNKsYzVnNYYtLHuNzw4exU+wa2ZrOEsHwUeNs8n9HFT6PaT8wuatUYpU7NxtzZr3OzsE2uBrbj1VQcO5niBb5rUYKvLGuJuWhT16Ie0tcLH8SlQ6mUFpa2OzdDHI3OLpszNCq9skceP481bsxLKjA0xMTeNZ5Kf6A0Uy0e3joqnDYRzSHFpi8T7pROUMm/DRkY5MNR5T59gsYbvBlsAPDxjmJTm7NyHMCTGgjip8Jm0hFVXxHG/4KTLJJOlwUrDBrU1uMo07AkDmecqR9NrtQCuhxOnv+5cpMibzeUlvuPrahzWgCy6CmVnQFHTq3XVe5oQkkkhOMSKqeKiDD08PXoESYYKicKiDFRPD1lG6gsPT86CD08PWBWEh6npvQAeiKT1hyZZB1lR9oNuDDgbuZzpgTAAHE+1WT6qwXbbEziMv6FMf9xlckFOWxR1quYzzk/xSfmgu6GeqXXJywOVgFK5+n7PA+X3oerUJqPHI/ytB+SNk6NtsEgtZHAALu3ID8RHA0X+6mD80H2cq6DyKJ28099iGjV2DzDzaHx/KEXcG7Ru9hvzUWHoriiTCzPYjE58Kw/jQLTiwUeXkuxbwTHTddQgxgg5rEC82Q52k05oN49/KUKxyfY1ziuWWLXLj6cweIQWz8WHA3uCjwUMouLo2MlJWhLgXGPlOAWBENW6HRdVyBrOumQ3MYT3q4hc6SLQZqMaHp2dCB6eHqo8+woPTw5ChykDlhthOZdDlACntKwNMnD0Rh3SUFKnoVIKxhJli0LyntHjM1eu6ftFo9hA+IXpWJxeVrnfotJ9gleRYiq2AXHxPnjOocPgtijpMke/e6W97gP6UFWrfXv83H1ywPx8E2nWL60AgNBEk6wHZvmgcJVzPqO6tkzHG8nhrwXMCjf7DaRkdwIafarrazf8bQ/1MOWn1Lh/UqrY5mhT/wBpun7IVvtxp7/BVOEuYT/A4fA+xG+wCXIX+TGv/h8p1afx81vKL5XnfYZpZWxNL9Cq8fw1HAfFb7C6qbMr3K8D+Gis7QVQXBrfENeltE2lgWts43sfjM/BE7Rwud8su4RP9/dZdwrnd5lqN4WMW6pinWNKIiWJPK5TXhLx/J2hhXS4jdBiD71aBKU15PC6llJye5XCCjwINgynEqBtSbKVrljTDBcTUuhXVJTcZUkmEJnI1VMIbCck6YRnSUYeEkyhWr3MUHJ4eoAU4FGTk4cpWuQzVI1y44Ja5SB6Ga5OzIQrpBAcntch2uRVNtlzNRVdrMYaeEquGuWB5k/dK8ppAnuw6bk8bwBM30F16B+UarFCnTmDUqD2N1+KwE737LYHmczf6QsToJhmDfBfHDXhcDn81nsNiyxroiZBHOx4DhpqVcUXw2oeYe4eRBj8eqosKGGc0n9UftN1PlIQSkbDuesdnHTQp9aTf5Br7Vo+1A/wuHeOFfnP+Y37vLRZ7sxT+qpRxpstxG6zQrS9pG/+203Xs5rriDJe0X5HeKY3wLiv7ioJIxW0GAkOqUXuBBghxpisCCOMgLadjMUa2CYXuJcJBcTLrGbnXQhZCmANpUp0r0KM/vUu6P8AKi+wbz3L2HWnVEjho4H4BDKNr8BkJ6ZfieiYemALfjqo6lAl4Oaw4R80+jVEC/BPcVJbTLKTR2EFXxOWREyiS5cDgV0duTnfYr8CHiMw1vHIdUZXdwUgdc6WQ1Q8Uy9TsyK0or6vFDOJKmrzKfSpSqVsrI5tylQPPVJE/RUlutA+nMwcpwTJTmlaLJApGqJpUoK44eFI0SowFIxywMmphEPxDKbC+o4Na0SXEwAhmlZf8pOK+qo0gfHVzHypifZKxhIqu2216eIr0hScS2mxxJhw3jY2MWhwv0WT76xdzqDloGjN7weScHy555Ngaa3nWf1UHiH/AFbP1s54/amI4HxIGwkiXGYgtpZedNoJ6QJi3GVU4Z8Cfx4gjdrTvDkW+yBqptnYZgptc+DLgb2H50NPnYFA02w00onq3ZH81Q/26f8AKxbXtlRnZx/VY0+yHf0rAbDxJp0aJAt3bfKzGFeg7axIq7PeBYupVBl1O4C0x6ke1HNO4sXjaqSMTtGtlrYCrzogf/nVMfFWexB3eMxtLm57h/GHgj0VBtWpOGwT/wBB9Rntyv4K07/LtIO/zaLCddTSg28x+NUwXf8Az8jd4JxDGzylHNroEEQI0yiPYmOrJUoqTK4S0pIJfiLqWk/kqs1FPRqrnHY1T3D69RQh0qB9SVJSWKNILVbGVWSu0hBuiWNUppgiCsc+wPpb2gaB1STzhnJLtS8g0/B5qFIFEFIFSRWPangpjSnhYdZIE9iY0KamxcGmPYF5928xebGZeFKkAR1ec06HhyXo1Ni8a29jc9TFVdQ6o4NItLQMjeMmLoJBpALHHunni8k8egM8J3eq5i6YmkJBFhE8i2QTe0BPrA5abL6ttu8BfTz4rtYzVZrZrnDwzcEHoEAYNtZ+5AAEvvGlm2HwRmBpkBgDd4ZRmcf9V0xxi2llX7SdNSmJneHGQJIVm5wD99xccw3Gg/5tSd1tz681y5OfBudk1PqWgOykU+PhJ7hpvrboQVs3uluUjLd4EXY7PUeDxsYYNOfBYjY+Y0m7oe3uhbUgfRha283T3rW4R4ndJjvHSx1/t1TLTzl3QxzTmuCZPdmRqvnZ7Cfs1gdOYy2PHUInH4mH4OpxLYNo0IItPU8kA+2BxbeLHl3Gfqn6xx8PC91HtKpmwWHfaadYTc2Dg5vpcjotOo9fwW9SaeQI48D1UdUobsliA/DkawQdebR7LgqWrqld2V3cUxELrHJgKcwLTAqmEXTZZC0UYxyCQ2NDwVJTPEKBzl3DuS2tg0w3Mkoc6SDSGeYNapGhSCmu5VfR47ZGpGBODFOymsNixMpoikxOpNRFKmhY6KAds1xRw1aqfsUnO9Q0x74XhFVp7qmCLvc0mRrJLnTxMFet/lXxXd4AsmDWqMpz0JzEk8t33rx/aGLaH04hwAJ3Dzixdr/ylyY1IMr/AJxg5Au8Nr28I8kyq9orbxAAYAMw5nNZvkfeq3E45xqbm5aOZ56oao4uqEkk6a9AEtyDUPJYYl016f6OZukyRnuYF5PIKypPMgMYGzku60/nCDlFzrxgqqpT9IYBDiHAawJHCbwEY1ri6nmcYIp2bu2LHEX1nrZEuQZcG/2Qwd3TMlpNNt4kT9GImRdvsK1VJ7i0F8OB0qCCZIpxJGvjNnXtwWV2RVHd0mloMMpjkb4d3Ea+s6rQYAiBkcQYbuu5FlC06Os3jHQKlcIkfLKmnQJ+n04MOdWA4t3pIPMeLXoqjCP7zZlSfsgVBeQMjg/UXFmrU7OMYyu0/aymP2qbSfiVR9lsE00q1GIs+na3Nh+CEZ7mw7A4yacc2DiDofdror6o5YPsFiO7phz3ANa05ibQMup6WW3o1mvGam5r282kEe5C+bGY3tRIp6AUTGoynSQjEhzVNCcKaRahsbVHAV1pumuapaeoniFjOQ+UlNISSrDo8yq4kaBNZXQb2QfguBy91Yo1sfHS6qerctKWJCmZXkwFTSrCm+BbVBPEkMxdXJ3ZYUMXMBWuHErN0XXV1hMWG+qny464PR6TqdviZ5h+XLHzVw1AGzWvqOHVxDWk+WV3tXmeWXgC+ml1uO3ZZW2jVL3TlLKYAOkAzpc3+Ko9mWJcAAJc4SeAtHGdCoZRuR6kZ/CV2EwDnvJsADF+gB09VPgMIwlxdcyYExa0W9UVgnwCZOkmBDZDsszxsOabg7AiQ2bRx8RHPoOC5RRjk9wPDvjENgEw4wBE+A8zHVFUczqjJIZBaBG8RFPWTbTog9nuPeywAw1xvYWYZOlzdSvBDt50Q6Lbv2BccRy1XJmtHo2yHNyUwQdKAkHWaJuQflCu8FTkAtcHbrbaO/MwN3j4eBKptlAinRLqe6Rh4dBE/VETmGsdeatMCGkCCRLRZ1x4arRvD7gqlwRS5IsRXczHEi4dSpnTplP8qC2JjGsxldpkfWuPTfdmj3orboIxdJxB/MRI6VXceNiFU1Tl2hU0OZrHXsZLWtBJ/dKFjUWewGjvK9ExBfUb6EkD3FWPYPEkQ06+Ejry9qzzYp4+qJIzZKl+rANRwkFF7GxDqWKqt1isT6PioNP2liNuj09hVlQbYKrw9/JW+E0S57Ipx7sfC4VNU0lBOrpcdxkmo8jg66Y/EgDn8imF0qqxhvbnKfDGpMlzZ/TjaDPpB5lJBiueSSb6fsSfan5Ma6TJ5WXaVIuMAKxxdGadrXn+ygwrfCBqTeOSuWX4bPHn0iWSKG0cCTPCNU4BG4hhp256INDCTluF1GOON6UqZ2FIa0CSbC59FGCq7tFXyYWq63gIvpex9xKKWysXBOTUV32PMKuKLqlR83cajiGibkxrxuOmqiwzd11gBlaJJkjObn2u5hMBnMJmzWDKBf7XxA9q6PA8gRLjBJkjdMc+K8iz6euw6k+WOkkzlEaCS0kgepTc8MJIAByWFyZaXDhxm6VR8NN533HdBtlgAiPxZcDLPjcAMFxiQARYa33VhwPS3a7hUdkBzB0ETEHdBjjMWTzGVpbTMmlLnOtJMS4E3KjoVctao5kEAPhz3EWmJJNyenVS0w94Z3r+6pCnAcRBLWZbAak3F+KAYel7GMUG5KmV3c0ZmQBus4iZ9QrpjN7eYIztAc2Ba5GltT71HsfA03YWnmblBoU4qCRmbDMuaOOl1O3DGm+ZLZdTIP2XDKRAc3X1A96rXBE1v9e5U9pKe/hXiS3fbmHAkNeGnkTvHXgVV7aP+Lou3TmpDUwSGl3W93D2rV7Xafoz53SA0yNDD2jh8ll+0dCfo9SAcoc2RM3fTOg6A8FkkEjm2zlxVF0kZ6MRqPq3Ek6/rhPxm7ig631lJjrGDLSWut5ZeCl2w3NSw7rgtqEHllc2TP8ACEtq0t3D1IBguYSLeJoeLebPesMcl8j0nY1bNTYekdbK+pLP9hyHUzIu2LHgDP3K8q0S0iDqdOEJc2m6KsV6FJHMVicmvFVP0mURtN5mDwVblVGHGtNnn9XnlrrsEmuReVxtXieKHcbLj6vVN0Evq72yXvkkKUkehC/VZVYqvmsOf/Cu8Fh2UwLXHFUmzWb0nhf+yPxmJhkDVyHIraih3SzpPLLki2jWDiD1Qbr3U1OmSC4hNeZ8gmwpbIjz23ql3Ilm+3tWKDWAA5ng30ht1pw1YD8pOMh7Wh0ZWaccx/seSHqJVjYfQw1Zl7bmSoGRMxJc63MXGv7K5SIyMmPEHX6PBNvIH2qN8BlwdI4xqI6GxenVSQzhABvJ4NykRH649y8uz6ChUhuttNiNR9sxPQcPVTYSoDmOXO8uJDJsBD5c46AC1/YmtofVmoXZGMNNpMjM76wGGCNQJJ/ZHVdxTZZ/9ehFQtBP1tQzEO46wPQrrNqwJ725szR3r3AuIjdYXHMfOAf+EScO1hpnFvLm92S2m3URlDG20kE8tNUyi97g/wCjMyMFIZ3GJIGYl08zccdOCcPo+He0uP0h2QkixAfLcovawzc0H17fuH9e/wCx7dsB7hhKRLQ6kaFNzW8gQ2G+gPuR4pgiWEOGQfVu6aH3aoDs6Kgw1Ko24fQY4M5OIaSI8pR4LXEa03lhjgB4h7oJ4KxcET5+vzAsfS+prAT+aJLTqLF09f7LMbRp5sMwgzvRyO80/OFt3DhUH2R9YOeb/goDb2x5ouFJozZswDbA5SDAGgMTbouYLtGfqMLsIejmkaED7PzQ2KdnwZdHgcypa32t73EonZwBoVG3ByGx5tv8VzY8vpVKZIcHNe2D101WAJmp/JzjQHROrePOx+S9CsV472GxMOYSCLidfXVep1nw8X4enkk5IW7RX02TTFp9iXHYWRMTCrcRgxlLtFbYSvmzDiEJtdkM9VmOUlJRGZ1GWNy9jP1GqJ45okhRgXgr0kz59q2QQkiu46rq3WjfTZnKVQgFTPJfHIWC6aALTHBT4Jlx0Wykue52LG20r2ZN4WeaAVziacgcgqavVDQ5xMBoJ9AJQ4pbBdZCpKv9HWheQdtMT3mKfaBnibSQ0AA26H3K1x/b/E5y2m2kBwlr82sC7nCeHBZbF1C6sS7NIicwaTe50sPF7lL1GaM1SLeh6SeKTlLwLEizBOp0jkNZn/UUraTXiTMCN1syXOI+raJ8Ryz0Hoh3eJpAnUSybu3oBfEHwhWODq5qQdn7trS/NUOrGlxs3nUIjyEc1MqbL5WlsTV57xjWsFTE52hrRPcUWtaT3cyAXQ0E/slV2PLBJqvNes9kta3wsc+TEdJmPcrLFsJFNv8A8TDfWVGEmKz4a1pc4zq4PA53OqrqeLa0FuEpEyKbTUcPtZr66SS0XjyWMJfX8jsXRxFQVXvIotawSwWkAOLGx6nXnomDF4fD1AaQ70hhBJNs5LYIJEWAdoOKWL2c9wqvxFUBzCBltBdlaR00cNAnf+o4ehUDqDM8MIkz4pBzS6+g4Dis4d8ffybyq5+7g9q7PUX/AEanUa676DHZeTiGki/qFY9+CWiqyHFrr8vECPZ8VW9ncO84alUa69Sgx0cnOa0qyZiXDI2o2S6xPIzA6aKtboi4fj5rkkw7CAMhD2ZSIPG5PzhE0iIOXnJaerZhC4RrCAabsviAB5wLX5SEVJjfERlOYc5j5+9czLAcbs4T3jBrIeI1nj58+axmwH5ahaRo6DqL+Hj5FekUxzvI1GhH3rCO2VVZiKjmtLmF5IyvEwTIlpvxOk6LAZLuBbFinXeyTu1XDTmcw48iF6tgj3okmDA+H9l5Xj9zGO4Z2sfdg5EG418CvB2nrUK7WAUywsa4TM6mRMjkUPbYODqVvg3Qc6m+/kTzXMfi5GX3qF2O72k18ASbgXHp7kO8ooRum+QOoyONwjwzuGo5nZePBPxGBIEnnBUmBYW1WyIv8irnECQRquyZXGSrgPB00Z42pLdGdDCkrXuGJLfWM+xryYvBAAa66ovwobDYYl+XkVLj6u8ANAqX8UqIY/0oNvtsiWpiuAWe7VYnu8M8ixdDRcC5PMpvabHOpUSWkhziACAbczYfd5rzTEYtzyXOeXOk+JwLt3qM7oOXnqUvLkUFpQXT4J5pLJJ7JlVh6ZfUkNdGbiHPbAmAXamYSFMhxLhlkk2LWiLmzT0OnkrChSJYLEzrLKp1uIL3Aa29UG2M4EBrS4Az3TGwXCZiSBlebjT0UFHs2T7acQWtdO4x1nvAu1oaIYy070jjYovY7TlYGU++qtpgsZ/0qWeT3tU8XHNPsjmavaNUb5BaAco3GENu4vcC48d0GeK0GBw1T6OBUqDCYcgZnSBWqmLkmd0EjTXot7szsis2y2myq76TWOIqCm4Q3wMqZsrWgDQACb+xQuxNerajTFJhe0DQQ5oBaJ9AbBMdjqFNzhhqRfLaYaSCTmBJebybyBaNFEHYmsRByB9QxBy74aZ03hAaQhv6X6m15+f6DquyQBUfWq7zXhsT4juyZdc2PLgpW47C0ak02F4DInXezay7pyUDtjQwvqVLipkPXfDXOzE+Z9FKG4SnVMnO3IIN3b0mdLaQu48I3nyz2ns5h3/RqVRp8eHa4CdC5oI1sfNWTMVUbkD2zLiCdIuINrcVWdmm1Bh6RbOQ0GlgkECWAtEcPJWLce9rW523LiDqNMsH3qtb+5E2k+6JcO+k6LZSH+QzGOXki6TXNGuduU+pmR7kIK9IkyMuV4v1vBt5FFUKIB3HaZgR1I+RXMzvt8ifDkTa3MH5KvxTYqO8hwkSDCOa42zi/MIXaTfrGmNZGsexYd2oyvaTBF9dj2cGw7ecAQSHCLGftclBtXDPd3D2guLZa4DK6xgg3g8CPVXW127zDe7Yk5psebdfEo8PUnjPrzv9ocoXUCnvRpOxo7ymWOkGJEiOht7FZO2eW1GiCWkgH2rMUHHUa6iP7Hp71pOz+0Hl2R7i6xibmR1N0EtStoog4SqMl9zLTHUhDSBdp91zCc5yle2WkcVFRu0TM6EFTp7FrXxA7qd+KSkJPJJMti9KMFU2xh8K2a1RrXOFgZLj5ALOVe2eHBsKr+oZb2lZbtdjc9d5BMN3R4gP5S08FQtLWid2ef1UzwvmaqJZ3GTo8+HSRnBKfYvu0/aduILWgZWsvc05k6GH29yon1JZG94f0o4A6MPQhQsdrvRNrPGhsdK3rpwlKu6QdD0mevHNxDvap5TcnbK4Y4wSjHgjrYw3+rbEkXD3cf1h5e3qhsJWJeLc4ytIN2kDwieKie0fgD/w8vb1XcHTl2kgDk066eIgJduxtKh2MJ48Xm5B+yA3UvJN5seK0GJqYJgD61V2KqFgLW/YYSBuhug5QTw0WbxcAtGm7OjB4jP2OHncK+we2abKbG0cIXPDW5n5QC52WHXAJIJJjzXJnNbAVfarzn7qjka+o0ixgZWgBtgBO7PqhcPRr1MrWkiS5zbxxIcbX1JCkxO0a7hPdloNR7wcrvEZBEnUCYUWGbiTlyZvCcsZRukiYPnC278g1XhDm7GeWh5cN6pk4kznLSfcSp27Gpio5lSoYDA6d1tySIvPJB/Qq5a0nNlc6Gy8QSZOk20KZ/6W/MWwJABN+Bnp0WJf4hN/5HvHZfGOGHotsWtw7ctuDaYi/orNu1NwOc37RFjyAPHzQXZXHN+i4dkGW4dl7Ru0xPwVicZSLZItmi7eMSrFxwQt+JCqVaRzhzYg7xjrANvNT0WMzSHXzzE8TwUTzRJdMTALtRaQfuXe6p6h0eF2vIbuvmu/E5q/AbSY4ccwQ203WB5OEjT5KWnSgmHcSY98e9cx4d3Zm8XkTI9l1h1NIqNsM3BBjK+LEfaBHCOirKdY/pe0j/y6t/BV1jd6i6/2Q4XPCDxj4hUbX9T7fP8AX8vb1WipLctMA8ucBa/G3y6BWOHxJo1BacpGk8uoVFTf1+P3nl70RUxBdBOotpy8moad+wyMlXG/k2VHtPSvLXj+E/NG0NrUakBr4PIgj42WEYb+anoOg/j5lB6MWUfaJo9AXEDS2kwtBJuQJ84ukkaGVa4+T5kxF3GeL3aW+0eStG4FhaPHxH5ypwE/pc0kk9Ilb2I6uCbu+O8f9SpxpPJ+1zAQeOwzQOP8TjxZzP6x9qSS5pGJuyiqMEeg/p+9D94WgxF41APDhIskkkSKIjmnOHudEhtoAaNDwbAXpr/E0cAPmkkmYReYxuMqEUaBHFtWfVzZXMNWLckGPqRy/VSSRAFU7GvDKYzWbBFhqAel9UM7GvknNc20GgJhdSU7bKVFeD33srQb9Gw5i5w7J140hKLNFuQiPtjieRXUlbF7EE4rwdqMGZ3+2P5WqN+h/wBtv8zUkkxCZoLf43envATq7jBE6/ckkufBsf7n9dyOm3cOvgPE8j7VjqeJdAvy5f6f3ldSQxNyD6dd1r8uA/U6dT7UXQqmDpw4Dk7okkjFpssmO3R6Imm7eSSQIc+CyabLiSSww//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8" name="Picture 10" descr="http://www.napavalleyexpo.com/gif/ph-railroad.jpg"/>
          <p:cNvPicPr>
            <a:picLocks noChangeAspect="1" noChangeArrowheads="1"/>
          </p:cNvPicPr>
          <p:nvPr/>
        </p:nvPicPr>
        <p:blipFill>
          <a:blip r:embed="rId3" cstate="print"/>
          <a:srcRect/>
          <a:stretch>
            <a:fillRect/>
          </a:stretch>
        </p:blipFill>
        <p:spPr bwMode="auto">
          <a:xfrm>
            <a:off x="5629275" y="4229100"/>
            <a:ext cx="3514725" cy="2628900"/>
          </a:xfrm>
          <a:prstGeom prst="rect">
            <a:avLst/>
          </a:prstGeom>
          <a:noFill/>
        </p:spPr>
      </p:pic>
      <p:pic>
        <p:nvPicPr>
          <p:cNvPr id="99340" name="Picture 12" descr="http://www.columbusunderground.com/wp-content/uploads/2012/05/tupperware-01.jpg"/>
          <p:cNvPicPr>
            <a:picLocks noChangeAspect="1" noChangeArrowheads="1"/>
          </p:cNvPicPr>
          <p:nvPr/>
        </p:nvPicPr>
        <p:blipFill>
          <a:blip r:embed="rId4" cstate="print"/>
          <a:srcRect/>
          <a:stretch>
            <a:fillRect/>
          </a:stretch>
        </p:blipFill>
        <p:spPr bwMode="auto">
          <a:xfrm>
            <a:off x="5165558" y="0"/>
            <a:ext cx="3978442" cy="2438400"/>
          </a:xfrm>
          <a:prstGeom prst="rect">
            <a:avLst/>
          </a:prstGeom>
          <a:noFill/>
        </p:spPr>
      </p:pic>
      <p:sp>
        <p:nvSpPr>
          <p:cNvPr id="99342" name="AutoShape 14" descr="data:image/jpeg;base64,/9j/4AAQSkZJRgABAQAAAQABAAD/2wCEAAkGBxQTEhUUExQVFRUXGBkYFxgYGB0cHRoaGhcYHBgYGBoeHyggGBwlHBgXITEhJSkrLi4uHB8zODMsNygtLisBCgoKDg0OGxAQGywkICQsLCwsLCwsLCw0LCwsLCwsLCwsLCwsLCwsLCwsLCwsLCwsLCwsLCwsLCwsLCwsLCwsLP/AABEIAL4BCQMBIgACEQEDEQH/xAAbAAACAwEBAQAAAAAAAAAAAAADBAIFBgEAB//EAD8QAAEDAgMFBQYDBwQCAwAAAAEAAhEDIQQSMQVBUWFxIoGRobEGEzLB0fBCUuEUFWJygqLxIzOSsmPCBxZT/8QAGgEAAwEBAQEAAAAAAAAAAAAAAQIDAAQFBv/EACURAAICAQQDAQEAAwEAAAAAAAABAhESAxMhMQRBUWEiMlKhFP/aAAwDAQACEQMRAD8A+rmyjkCMQuZEbMAAUy6EQsUXNTAIioCvFeDV0W1Rsx5roUnvB5IbroJHNFAYwC5DNzcQoCpGvcuudOqcB6o+enJebUXmuC5UrDdoiAI2sY1hSFQa5lXVnk6IFaoBviUyhYMi5qVZ3wFEMEE6qjZihpPzTFCudD3FHbonkO0arTvIRwG/nPiqpwh05ZHemfecWkBZxMmC2jViwzeKr6RM3c7xKcxRad8jjvS4bOhkKkehX2Qrki4cY6n6pZuNG91QdHIlamYhJmjzy+SokhW2PjEiP9wnrKmzFR+InxVV77L+IHvlTbiQdB1WwBkWlSoT+I9xKqcVLTOZ0dUWhWkqOJOa0IxVMzYhUxRP4neKVfUM/E7xKniGwfvwS1SqrJCNjrqpy2J8SqfEh4vNuvNMGshV3A2lNFUBsXwuJOa5JCNWJmfmlA2CvOqxvT0C2GL9/l81D9oH2AhCqFGByWo3J9uNUcQo+/HELIVtoHjZKjasH4vPRfOKSZ7EoNG8FQLznrBVvaQt0d5oLfaon4ndybJoG3fs3hqjiouI/MsXS2wSCQdOBU6W1HPs2SUcgOBs2hvFL1ajQ6JtxlZx4r7mP/5D6oLn1gZfA5Fw+eqNmUDYCkIsZUKrOayT9okR2tBpPNdqbaloG885tKdSaA9P9NMxridbKT2ga371nKG0c9nODfH5BHo4MkyK1Jw3Akj5Js2Db/S7p0egU/c96z+JoHfUp3/KSfRpRqmKLmBrnsIGX8LpJaQdbC8cEcxdsuXUek9F33RdrlPVZ92K5AdCR81OntNwNnOHfPqipAeiy8GD5DuK5Uwv8VuuiTo7UcTAuYmS2YgjcCOPFdZTn8UyZNoHrotuK6bBsTq0iDmiY180GrAuCQeSLXhrZyt3bj9Uj+9crrU2EjjmH1VN2P0TYn8J/trzYNLucfOEOpgKj7uICvcGRULZgSNBGvBN4nC6AacU26l0Tw+mMfsogwdOKE7ZpGhMb1q8RhGb/VAo4AtJjTmfJUWsLgZlmAey4IvrK673nCRyKuqmDg6FCGEdFmnwT5gxM/WO5wIPRJVGDitBicI8Xyu8FSYpruDj3KsZWI0IVGbiknujmrYlw1BP9Kg1gd+AHyVFIXFlYx0qVaoAI+I/fJN1aLRpbikX4OXWNvNG0zU0AcCB1Qs6drYN4EWAS37A78/l+q1hotNnYtxkOPRK4uoTm4W9QubPwL6h7OUdT8lZUtkipUIc8gRqB9+i+b4o97myjdiXtMjTnf1TdDFkBrixrgQbabyPkrvEezrBEZ3DeSQPIBeGxGZQM2XpHP6ptyL4Eem+ygrbScZGUC4071oNn3a3fIB4oLtkU23zTbfczyhXez6jS1o9yx0AQXNv4kz3JNaUWuBtJOLE9oS1rS0x2gDFrGZT2Cw9Af7oqO5h4I8LEeJVizYoqi4yDk75GVKv7MEXZWB5OZ8wfkpweolwPNwb5Itw2CItI/mzj1t4JGtisGx0Q3rBP1R6uycQ1phrXbwWmdL6HKs5tjB1SS99Go2wHwG2vXini9ST/rgDjBLhllV2hhybNJ6W9CFz9uoHQPHfPnCy9J5kX36fola1d5qOY3UOIsTeD8IvEq8Y/pNv8NfTxZmGplpcb3WWw+JIMqzpbee0BogRaeh5rT1H6QY6a9s0DKJO4z0TmHxj6Q7Jc3fBb53CzLNr1XfijwHnr4IeIqvguc8d7ifkp7jfDpDbaXKNX+9C89oMPE5QD0kAID8W/NFMgCNCRH9ypdl1Tcum/wAuqI7aEOIhxidBOsHdKjbUu7K1GuEXX7LXqa1aLRwJnybCNhvZibvxDOjG/Mu5cFln7aMxBHVskk6WN9yMMTXdf3DWtP4nB7eVgXHfyVFKT7RKSS6f/DZM2S1vw4hs/wATZPk4ckzVwn5q1PvBb/7FfMdobSqNOSL6y0+nggUsZUBBcxxHP6xZWTklZB6UG+z6K+rTbM1qB6VCfIAwosxTHA5HB0flBI87rHNxAdGjeX+JVns3F0mNOarc3ysYZ8SYPgsvIa7BPxY1/PZovfkCx8x6IhxRi5+SXwW1sIJmrN7ZjFoG4QNZ3JuljcLUMNIda8VHW7psqbyI7ExatipBAOiqsVSBuSRzWkOGouEAOj+Yn/tKRxVDCgGXGdwzDXwTR8hJ9mfjz+GcrURPxSN5P3ZLVQI7JzHluVpXq0LtqPDAJtBuq9+JwomKs8m03Gf7gFePlRT5E/8ANN9Iq3UDvC9TYZEAW3fNWOFbTrGGB4OlwB+EnTMSfhO7ehOoBvxDQrphrwkrTIT0ZxlTRV4sQfXql4Vq5gcZsE3+x0+I8P1Tw1bXIsoU+DHYOu7P2ddOCYw20XNe50xu8FT1KrR8LnX/AIfL4lyniA1sS7wj5rxnC1R6+XJq6m2HNbmc4OnQc0nR2s8mSRCp2vzxcxFpEfMp6niWNaPeNqTJEtc0C0cWk6OCDiv8UFP2y+wu16Y/BfUmQVY0tvU9xjw+qyjNqYcWNKo4b5qR6NCNRx2FcHO9w+G6xV0mYsRyU3ooO4aoe0w0B+/FC/8AsB0kwspU2lh47FOp3uXBjWn4WuHPN+iO0DM1w9oH7nGER+2qjoGYjoYWWpVCbX1/X9Edry197cJgdEKoZKxvarHudTcBmIJJ5xBv4KgwdIhzO0Je6WkzcuOsxfVbAjshwInx3LI7QdkNLUhuUiSbREgXgBU00+hJs1WH9mDAzVP7f1+SW2h7MuY0vbWbAkw8wdZsf0Q6uKJF3GOp+pShqSZv6JFOuaHwb9lQ3EuDo0Tf7WS5rSSQDJ+/vRJuEvcd0u9SuM1E7zH1jmq/y+ROVwXg2q4aegRMNtWJJDXOM6yNQ0bv5PNE2Pj6dLXD0aw/8gJPiZH9qtm4rA1ife4Y0zxpvIHhaFzyUJdlE5Loq8DjKrqrXhk5C0w2/ZDp38wFe4vGSHZnZDqMwIF9dQm9lVMDQzOpVHDMIIfJA5TFvFO1Nt0nWblcZDRaRJ1joLpcsOEgOOTtnzzbuI/1RlM9iBFokn6qw2AwnK1+Zrbw+J3aC4m8rT4+hRcSSxt9eyLqrL6dIEB2UcJQfkOUaSCtJJ2ArYilTdUIrNdDg2MjgTAE8QLki53JY7TY6llBaXaDNbfvkQB3ozsdhmRFNuYkmSJkyZMnmqvG7Vovn/RaToCez/1+q1ZemOpNewx2rl+KjTdrcOad/C8JzZu0Kb8xDcpA0t3nTos9IizGtHOT6lOYAPcTkBccv4RvzTroLDfxWlFVx2FN+zRur2McOELMtdLpLrC5PT5p2u40gZygwZBeJkg7hIVNhqGcfG0AXIuSecASU+jJxvIXUipdDlWsaj83cJ4c1Y4DA0zBq1Qwbw1snx0VU3DNEOFQEdCPVdZiTEA9lxnrHoE0tRSFjFro21KnhGNHunOc4GxLiIJBBPZg6JEYmk9/beIGozSbd8rPe/cGW1dpySbBa48ikcsVS7GwUnbN6zB4F4s9wPNw+iN+48N/+h8R9F81cBJ7Wm6VLwVHravpk14+n8M9JvG6D6D1KiWEpqhh3PENafhA4XdUlovxAK0OB9kKrmgvLGcpzO8B2f7lfJEqM5QqG3WNOR+iNiB2Gg/mefFtP6LSVtg0adWgx73OD3EE/AJDTAEXEk8U3jPZWJLCALwLmJM6kypuSTsbtGAqTKZ2W/8A3BxYfUK0xOxzMH1QaOAyBx0lpHibenmm3ItUDBpnv2cRNtByvAlHoNbY3+/8KOHpiIJmeHcPl6JoMiLH7KRyGov9hbENVhf71rIcRlLST1zA/JWNbYVWOy2nUjTK8T4PDfVUuy8f7qxFtyuaOPa7eoyq+UOnJEX4Z7WnMxw4yP8AIWEx+IBygbnD5/UL6WcVDRfzWEpbMc6oQBnAe2XDSwEi/UA9CuiMkSq+R3Cte8REeMpijsx51gffALQjZ+HdcB9M7y17onoSQgNwL2nsV8w4VGD1bHop4D7hX4fYTRYmd/DxQ8fsIyHMExMifqrYursEljHj+F9/AgeqQr7Wq3AYWm57TSTlOhtYjVBmTKl1As1EHhp6otBknf8AJAx2KNQHO4l34ZtB5C0eCOx4OnioTv0dEX9GKkASRBGkWul2v7bdd7rwP5RIM/OyjVdo0HmQZ+HfPkPqh5gSXAASd1uQ9N6RWkNw2M495kXcBFwXE7xxKSxQ7J3XnSNeiYxdXS/4QfEn6JeoAReU0G0kBpMXpYfP8J03HUdOI++pmbPOYWlKseWvkGCm6m1nOHZaATqfnBV25eiNDtPANa6XBzhuAIjv+is245jRGUgcALeSzdPGPFnukDd36m10V20G8SDzn1UpZ3wMqrkvm4igTcNnmI9UaKW4NvwPksw3HCdR4t+a9VqA/lA5IZSsOKNEcPTAsPD6aKrxmHcA33Ya0c9f1S2z6NV5igHO5zDe91gPM8lqMBsDKc1d3vCPwCQwdTq/yHIp8W+RXJIodj7NqOJyNzne/Rrf6jbuEnkr6h7PUmiazven8rZazvOr/IclZVK0AARGjQLAdBwQMx3otVyJnYOtTpxDabAOAaBHSEH3TfyjwRnPuvINt9hVFK+rTOJqlwGV1OlyuM+nii0scGWFTMOevis1Xc5lRxjRrQCQYmT47kLCYx5eAWjW9iAO+fVambgvdobQZVq0Q9pa2Xgyf/GRIjqrTD4l0ZcwdG/8w3FZrE4aXCLkabx6ao+Fe4D4AI0IMHhK10Zxsua1EH4khV2Wxx3+K9+8gB2hPQHvmyA/argewzMOINu/UhMwI47ZeXRTpUSbQi4baOduYWgwQeKJSrwJKDYRcUBrxCJhxF0KnXBMRbUdDu8ZUswDgUOQ2WGIf2YO9VraNSmZabE3EfLij4uDUbfdKnXxAixVJ8MSHRPCbRP4gD0Tbca3cYWb/eDGnj0SeM2prlgDxPfuCyyZmkbWtjMgu6yoxtgMLS0Zi0lpkm7TdsdLLNPxD3RJJ9B8lz3zjJO/faOXd0VFB+xeC+x+33P3NA5gE96rMPUmq3cHOAIFhfkk4nVRoVCHtDdcwjrIhZq0FcGmxOzLuLZB3X4aDnJUKWHeLC8CI008Voavs/jGiRTp1P5H9r/i4DyVZVD2GKlN1M/xAjz0UHD6Op/CqxLHTod2vRQeHGNBHX1P0VsHz9hDdT5IY0HIpDRLTIhco0OKsqrIQS1NZgYo755XQ3Up3BHcvNEpGEXGHHAQo4DEMpVi4sY/KRZzcwFgbCRvO9Gr1ABqqfG4oEEgQfvVPC7sEqN0fbiY/wBNp6OIjugjzU6XtWwnKWPv+UtI8XFp8lgy7SF7MZunysTBH0B3tHhyJzObe+drh3TEJihjmOAyua7oZXzkVSNPUrjcVyBPcY32Sy5CopH0vMh5xxWAp7QqDRzh3m3QXATf7xrcXeH6Kb4GUSDcfWouhwOX8r25h1BP1TA2tmEGjT8Y8t3ilqjmzAdUZycJA5KOUEWLTzFj4JnTMkN4PaNEkg/6Z5iRrpIMeacrmWkippOgjduiVS+61gm+oB17t6C1xbGVxb97wbI0vQBqriaX8ZJ3gkAlVlfGANsGuHUzJ++KYqBp+Jn9TLGf5dChvw9LUucd8Zb950VYtLsRp+gdLEFmXKTc3AMjn4ac1aYfartMua+4FJU8ZSb8LL8XfpPko18e4ugOlv8ACMoPTUoP+vQVS9llUxAEEyDpB4Hx0Kkcfle3fxsRutqqWo6SfwgxAuTIm88deCKX6OJk8+8LKKTTZrtMfx+PIeQDadRr4lIftBkk9oH8xnpviUN5k5gfqosBPDv/AE0VGkmIrZIOcBE2PWO9cdSjUojINiQ3TXQ9439UwKQmAQ7hFxzuCR5+C1mA5466eC61pJEa7oHp/hMnDtzBs9ojT5Df0i/JHZiRSkRmJHI+I+Fw3TAO6xBjWahelTJ5iYuCbncRuPVM0sIGuaS9rCCC0EzJBmDFxfhKr62PdcDKwXsPMCdBrbmUNzyHNdckXE6kAAgfTuQbCkz6bsjb76oJLXC57Rs3lltfvhPnaLwCJtwOngszsPE/6Ld8wZ7h4dE4983JUsqNiMYuoypZ9Nrv6R9juSVTZlECWe8pnk4x/wAXSPJCxGMDdSBCqMd7RagQBx/RC2xkhnE4F2rarH8nCD4i3kqqriYdkcADfQgi3RV1faJJmT98vqlXPm580cfobLOviYPIax87papjjoLDl9UnUqbtQe4DnGig0ynxQLCVahOqDUK68qdDDOqENaCXHcPuyPSMGbp3D0UWMcfhEjidP1Wowfs6xjc+JcANzflzKbBpOpzSDXCYG9SsZsxuQjXyUS4nd5LVfuTPaY471SYvZL2OcJBA0JtIRoCkJYciRIAuNbLV5hxHismwkGN6Z/bXcT4KGpFt8FoNDpxZDsoqSOFRt+hMLtdv8DT/ACmfQoGPxIbJFWf4SA5Co49kCWweLbf5VKZNMNTqbpPR3yKk6NxjkUJ1QOnKQ7rYqVETaYPAoWGiLQCRaOn0QNpOJgEkkTqI4I4Y69gfvcl8cYaJmZdY/wBP6rRf9Ba4EMqKxpkxYAwoB0XRQ6yvbJUjubn5fTkuPp8dPvRRBUcwgGZMXvJ/Qb0THm1MhibEIjHSk8QSdNybow5ogCd/VM+YiLhhQ69lylUym0g7yDG/eNCoFpHJCzEGUqHY8H9mS4mcrupdmFzvs3zPFQDo5TqUOnYMH8DSf749V2plPxk6WiwmehkarPugLqwWQ5jA4HgvUiS6DBiR9EPPMX0tzj7hTbAdbgdVjFhRxjmtDWlzQANHb4vYyNZRqm0Kg/GT3X+irWDmF17zp96KbXI66CPxZcZNzxP6oRK41n3+pXYTGBOdxUcxlSy8l4MvZMhSDnHep02EmAJJ0AEk9BqVf7N9lalSC85Gcbyeg+vgtls3ZWHwzewBmIguN3H74JJaiXRsfplNj+yL3w6qfdt4auPyHr0Wow2Gp0BlpMDeepPM/qjvq8TH3xStbFsZqQBz+7qTuXY1r0UPtrVaTSDiIOcuBJvYZbiOcDQlVPsXisj61Ows1w1OljHiPBC2+39orTSJcQwG9rGSI5RF+u5KbEqOpPbVJ7LnZCZ10/RW4SoSjfOZfM2xm/Holq9G5cSJO4fVddjxpBAHj16pKvi5MnQafe9JkFRYptDB/jjUam9/s+iVyU/4vEK4ZTLmkbuG/wDygfsTfyuUdRloGFrvgwjU3gABwLTEiy7TLQ6Zvu0J7gbN6nwXccy4mQSfidIHe53ad4AcF11Zz3TGqNSOBCepvzCc1+az7HEaFM0MQRYhTlApGSL2m2T2mn+ZveltrOFgDPVQpVnNu0nkgY/4zebA+QUYx/opJ8C6ia45nohtcQeSKHDVdRAi0EmT2UQHdEkpZzibgeKPTdpcDdJHH7CzMj2S97LubLfip1GQQSZBGvBce2R4IWGiVVyXcZ3pguLpPPTeousCN5B9EU6A+QjWl24mzQB/SIRHuaRl3A9k7g2wk77mT3hCpVOBA0N+IAyiO5Bo4hzHTraIB3LdmDuojSQSCYjQ2mQe4W5puphgWydwm1rJRuJ1m7iCBwaCbjqmw6RBkAjdvHVJJjJBMPs7O1pDosLQhVtm1G6AOA3tN/DXwlWOCOUANTJcDrJUtxjYmac4gwbEcdfA6LtN3DzWmcA6zmhwG439dF2nh6TDLWgHjJPhOncm3FRqZV4HY1WqbDKOLrDuGq1OA2dQwwzOjMB8R+X09UjU2tA7KpdqbRqPEunKDqBv1jrYIRbm6BLg0GP9rWTlaDrAPHumYV1R9m8RVph7nspkgFrTLjBgguINu6fkvlFGp/qAnrzmSRdfc9k4gmjSuP8AaZf+kK704olk6M3X9msUz4Q14H5Xa/8AIBZj2jw9doDHtewyIsRmJBEAxBN19eoOMToFW7WdnpVABJyHKTxixvpdLtLsy1H0fGcRQaA9zcxh5Dc0E5BAAcNRvvCA6qxtN3ZAJgA7wCRMW4Lxd2nipkcScwInebiRB7k37O7MbiKopm0zcSYAadJ5wi4WrsbKieH2rAy/FbR2sDg76yrFuKDoBEJjE/8Ax+8OJZVbH5cuUnwJCFW2FXZq3MBwIP0UdSLXQ8GmT96c0A6f5Us7uKDh8O8vEtcLgQRH6aK9/dlPhVXBqNtnTGkj5fRLxp4AkH+2/mEdrMxuRJ3MEknm/wDUrlKmY5b9wtxOhXfekiAQ0cRb9SvWs4KDvphsTFP+ovf4aDvhdeYM5THB1ndY3INCuxvwgzx1d3bm+akXyYa25i5MnvJ+UIP9GVrobpvEqO1nN94cgOWG+JaCV7DtM3BDhpOiJtJj3kOLbxBjS2h5W3clC0pFnyisLp1I6KWTqovYW6iPvihPqroXPRF/odx3WC7Tpb5JSwqK0w5bAvccb/4Qk6DFWBYQRIF+J/XVTY7NqQAm6NIyZiCZEc9fNEo0AA4QDJmTu4jop5ofEFisNBLmPaAR8Jv3BzZDv6oQalCWned0C0fqrIU2SOy0dPovEibC3AobhsBBmFdbQcfuVNtHKQSec7p3bvVGNIkQYMzIi3JdwdLKYIMRuMjzQc6XZqADDXzGDO/5o2HoToJ9OnNNHDtJ0j74cU1TAFh4/RTlqDqJCjSgRv4qBm6P7t3Cyk54AN4UshqBUw7gQpV6jQNfDf0UcHhq1d0UmyJguOg6lbLZewqdASP9Srve7QfyDd6q0dJy5FlqJGb2dsNzh7ytLGfhYPjdwHBoP3CqPanESwgNDWMqFjY0HZaY4nRxk6ytX7StqQC0uEB12jMcxgXABMQXCRpKxr8QC2pTfOZ7C5wc2CXtcC0idOyXbvFVjwyb5RS4Qj8Wk9V9L9kdrj3bWmbCGzpAABAPIx0BAWL2jgWiCwNOeDDZjtAQAL8U3hMHiaVHM1pId2hEyCDAc0jQxIPXwZtt2gUqo+h4zboD2tLjLiAGyAAL3PgfBL7a2wDRqFhnskWO+CsrR2RUqOqvqVH02ODRkJzONriXTlFx58FYVqjGtDWiGgRfzkm5KDmZQRlfaWmM2YDXsgcMrGAeqtfYSq2mal8plvfE/VVGNh75mIJcT0eQ0+AB5wmdhCO2YJcSfNKmFo+hOx82AJJXaeIJGkcis+zFEdqb/fgjM2pOoN94V5TSRJQZY4oQJ3KuzH+JSOMLggftY4jxXHqSjZ0QTo+bVaj3xNwBAG4DkEAkgwjvMGZlFF9A2yvmTxPYejF3CE3QZvagvpudvjluXWUntFipOV+yiVBK3vDYAyrPAMdHa1XMKCRJR3Fc09RvhD17JOa12oSNbYtM/CS0+ITTDKnXO/uQjqSi+GZxTXJncTst7CbZhxF1widIlaD3ll40GvF2g84uuleR/sT2/hQMrFvEffFN08ad9/vim37JH4XEdbqvxOGNP4o7iqKcJgpoeZiAY5qwaxsXCz7DvR6WMcOaSWn8GTLkUpGsQoMbdJ09pxqAmcPi2uNjB5/d1NqSCqGjT7gu5xu8UvVeNSei9hcPUrHsiG/mPyCTFsa6JvxVw0SSdANT0CuNnezrn9uuYH5Af+x+QTOA2a2jcDtHebnxTpqzYzKtCKQkpP0PUCxrQ1oDWjQCwU6la1lWPrXG5efjN25X3EiWDYd+IDQS7cF8z2tVzGo8yczu0J4aHhynhC1u38aW0nEGCey3kXGAsdtMAOgGQRbuJYP+jvFaErZpKkVrMTGjjbQXHzML6P7JYg/sVLtX7XcM7onuXzUtBcG7pueXHwWz2Hj8tANiDmeY4dp3ojqOlZoK3ReYyuZ1k/fmqjG1LQonHSlMTXJ36rhcuTopFTUIAeO00Oy75Npm9t6awu02tY1oEZRE8eaFiKMpGphiF0pqSJtNFzU2mSMod0VthcR2BpaVkKSew7jxU9SL+jRo11CtM8l73YWddWNoPgnf3ry81zSlZVKjNVKRi7e9cFIbplaiv7O1AS17mdxJv3gKNPZZFobMXMn6J35KXDF27M7TqQNCYT+EpF1xI5J87BfMgsjqfoiUNl1WuF2Re0nS0/h5pJ68GuGFQaAaQF54O5Wg2c6JGWept0suUcA4ibeJ+igtVD4MrmMhRxLTNlc1tmPP5deJ+ij+7Hx+ExYyT9EVqq7Nh6KJqZpOhPu2S7UFusXJ4xw5qOI2JVc3KxzGybmTN9wtYKm5Fi4NFRjdpx2W68t3VUWMqkgkmTN1px7I1QPjp3njP/VK4n2RqwBmp+LuvBdOnraMfZOWnNmbpP59yPTqq1peylUgnNT8T9FIeylWWw6n2hIud/8ASrvydL6TWlP4VZdK9TcdBvVgPZ+r7w08zJ6njHDktRsPZTMOA4tDnk/FwBIADQRbXVJLydJexlpTfoV2D7NuIDq3cz5u+i01SlER2QPRcfisslrRzk77DhzQ8Q55izb21P0XNLXi3dlFpyPVsQPiNxoEs/FESdFKo1/w9n77kD3DnSLWgeQPDmkfkL6FabOU6piTogVcYpuwryAQW3HP6IdHATmzmCOF+HGEsddJ8sZ6ZT7VxOaqxn4WDOeug8iVU1nMqU2gENe2317j8Q5khaTGbHu4tIuMt7HSd02ukHbGzOLoZldoL2nuXVpeVCJGejJmepUcrpO6/wBAOphWuBfDAON/EypV9hEEHshpcBAJ1JtuRmYEtbAiJO/mTwR1PIhKKpgjpSTOBcJkpkUIG6dSh0aJcZEAdVz7kSuLF3rrmWjenH4e9v8AE6dV7EYS0i06X6cuaXdQcGVlLD3kKL2gG6txgCD2SO/pfzQXYVzuycsyb8/BNvfpsBNjphWXuH/lCns/Z8XMSDoNDwvuWg/ZH8Kf9ylKTk/5GXHZ/9k="/>
          <p:cNvSpPr>
            <a:spLocks noChangeAspect="1" noChangeArrowheads="1"/>
          </p:cNvSpPr>
          <p:nvPr/>
        </p:nvSpPr>
        <p:spPr bwMode="auto">
          <a:xfrm>
            <a:off x="155575" y="-2560638"/>
            <a:ext cx="741997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44" name="AutoShape 16" descr="data:image/jpeg;base64,/9j/4AAQSkZJRgABAQAAAQABAAD/2wCEAAkGBxQTEhUUExQVFRUXGBkYFxgYGB0cHRoaGhcYHBgYGBoeHyggGBwlHBgXITEhJSkrLi4uHB8zODMsNygtLisBCgoKDg0OGxAQGywkICQsLCwsLCwsLCw0LCwsLCwsLCwsLCwsLCwsLCwsLCwsLCwsLCwsLCwsLCwsLCwsLCwsLP/AABEIAL4BCQMBIgACEQEDEQH/xAAbAAACAwEBAQAAAAAAAAAAAAADBAIFBgEAB//EAD8QAAEDAgMFBQYDBwQCAwAAAAEAAhEDIQQSMQVBUWFxIoGRobEGEzLB0fBCUuEUFWJygqLxIzOSsmPCBxZT/8QAGgEAAwEBAQEAAAAAAAAAAAAAAQIDAAQFBv/EACURAAICAQQDAQEAAwEAAAAAAAABAhESAxMhMQRBUWEiMlKhFP/aAAwDAQACEQMRAD8A+rmyjkCMQuZEbMAAUy6EQsUXNTAIioCvFeDV0W1Rsx5roUnvB5IbroJHNFAYwC5DNzcQoCpGvcuudOqcB6o+enJebUXmuC5UrDdoiAI2sY1hSFQa5lXVnk6IFaoBviUyhYMi5qVZ3wFEMEE6qjZihpPzTFCudD3FHbonkO0arTvIRwG/nPiqpwh05ZHemfecWkBZxMmC2jViwzeKr6RM3c7xKcxRad8jjvS4bOhkKkehX2Qrki4cY6n6pZuNG91QdHIlamYhJmjzy+SokhW2PjEiP9wnrKmzFR+InxVV77L+IHvlTbiQdB1WwBkWlSoT+I9xKqcVLTOZ0dUWhWkqOJOa0IxVMzYhUxRP4neKVfUM/E7xKniGwfvwS1SqrJCNjrqpy2J8SqfEh4vNuvNMGshV3A2lNFUBsXwuJOa5JCNWJmfmlA2CvOqxvT0C2GL9/l81D9oH2AhCqFGByWo3J9uNUcQo+/HELIVtoHjZKjasH4vPRfOKSZ7EoNG8FQLznrBVvaQt0d5oLfaon4ndybJoG3fs3hqjiouI/MsXS2wSCQdOBU6W1HPs2SUcgOBs2hvFL1ajQ6JtxlZx4r7mP/5D6oLn1gZfA5Fw+eqNmUDYCkIsZUKrOayT9okR2tBpPNdqbaloG885tKdSaA9P9NMxridbKT2ga371nKG0c9nODfH5BHo4MkyK1Jw3Akj5Js2Db/S7p0egU/c96z+JoHfUp3/KSfRpRqmKLmBrnsIGX8LpJaQdbC8cEcxdsuXUek9F33RdrlPVZ92K5AdCR81OntNwNnOHfPqipAeiy8GD5DuK5Uwv8VuuiTo7UcTAuYmS2YgjcCOPFdZTn8UyZNoHrotuK6bBsTq0iDmiY180GrAuCQeSLXhrZyt3bj9Uj+9crrU2EjjmH1VN2P0TYn8J/trzYNLucfOEOpgKj7uICvcGRULZgSNBGvBN4nC6AacU26l0Tw+mMfsogwdOKE7ZpGhMb1q8RhGb/VAo4AtJjTmfJUWsLgZlmAey4IvrK673nCRyKuqmDg6FCGEdFmnwT5gxM/WO5wIPRJVGDitBicI8Xyu8FSYpruDj3KsZWI0IVGbiknujmrYlw1BP9Kg1gd+AHyVFIXFlYx0qVaoAI+I/fJN1aLRpbikX4OXWNvNG0zU0AcCB1Qs6drYN4EWAS37A78/l+q1hotNnYtxkOPRK4uoTm4W9QubPwL6h7OUdT8lZUtkipUIc8gRqB9+i+b4o97myjdiXtMjTnf1TdDFkBrixrgQbabyPkrvEezrBEZ3DeSQPIBeGxGZQM2XpHP6ptyL4Eem+ygrbScZGUC4071oNn3a3fIB4oLtkU23zTbfczyhXez6jS1o9yx0AQXNv4kz3JNaUWuBtJOLE9oS1rS0x2gDFrGZT2Cw9Af7oqO5h4I8LEeJVizYoqi4yDk75GVKv7MEXZWB5OZ8wfkpweolwPNwb5Itw2CItI/mzj1t4JGtisGx0Q3rBP1R6uycQ1phrXbwWmdL6HKs5tjB1SS99Go2wHwG2vXini9ST/rgDjBLhllV2hhybNJ6W9CFz9uoHQPHfPnCy9J5kX36fola1d5qOY3UOIsTeD8IvEq8Y/pNv8NfTxZmGplpcb3WWw+JIMqzpbee0BogRaeh5rT1H6QY6a9s0DKJO4z0TmHxj6Q7Jc3fBb53CzLNr1XfijwHnr4IeIqvguc8d7ifkp7jfDpDbaXKNX+9C89oMPE5QD0kAID8W/NFMgCNCRH9ypdl1Tcum/wAuqI7aEOIhxidBOsHdKjbUu7K1GuEXX7LXqa1aLRwJnybCNhvZibvxDOjG/Mu5cFln7aMxBHVskk6WN9yMMTXdf3DWtP4nB7eVgXHfyVFKT7RKSS6f/DZM2S1vw4hs/wATZPk4ckzVwn5q1PvBb/7FfMdobSqNOSL6y0+nggUsZUBBcxxHP6xZWTklZB6UG+z6K+rTbM1qB6VCfIAwosxTHA5HB0flBI87rHNxAdGjeX+JVns3F0mNOarc3ysYZ8SYPgsvIa7BPxY1/PZovfkCx8x6IhxRi5+SXwW1sIJmrN7ZjFoG4QNZ3JuljcLUMNIda8VHW7psqbyI7ExatipBAOiqsVSBuSRzWkOGouEAOj+Yn/tKRxVDCgGXGdwzDXwTR8hJ9mfjz+GcrURPxSN5P3ZLVQI7JzHluVpXq0LtqPDAJtBuq9+JwomKs8m03Gf7gFePlRT5E/8ANN9Iq3UDvC9TYZEAW3fNWOFbTrGGB4OlwB+EnTMSfhO7ehOoBvxDQrphrwkrTIT0ZxlTRV4sQfXql4Vq5gcZsE3+x0+I8P1Tw1bXIsoU+DHYOu7P2ddOCYw20XNe50xu8FT1KrR8LnX/AIfL4lyniA1sS7wj5rxnC1R6+XJq6m2HNbmc4OnQc0nR2s8mSRCp2vzxcxFpEfMp6niWNaPeNqTJEtc0C0cWk6OCDiv8UFP2y+wu16Y/BfUmQVY0tvU9xjw+qyjNqYcWNKo4b5qR6NCNRx2FcHO9w+G6xV0mYsRyU3ooO4aoe0w0B+/FC/8AsB0kwspU2lh47FOp3uXBjWn4WuHPN+iO0DM1w9oH7nGER+2qjoGYjoYWWpVCbX1/X9Edry197cJgdEKoZKxvarHudTcBmIJJ5xBv4KgwdIhzO0Je6WkzcuOsxfVbAjshwInx3LI7QdkNLUhuUiSbREgXgBU00+hJs1WH9mDAzVP7f1+SW2h7MuY0vbWbAkw8wdZsf0Q6uKJF3GOp+pShqSZv6JFOuaHwb9lQ3EuDo0Tf7WS5rSSQDJ+/vRJuEvcd0u9SuM1E7zH1jmq/y+ROVwXg2q4aegRMNtWJJDXOM6yNQ0bv5PNE2Pj6dLXD0aw/8gJPiZH9qtm4rA1ife4Y0zxpvIHhaFzyUJdlE5Loq8DjKrqrXhk5C0w2/ZDp38wFe4vGSHZnZDqMwIF9dQm9lVMDQzOpVHDMIIfJA5TFvFO1Nt0nWblcZDRaRJ1joLpcsOEgOOTtnzzbuI/1RlM9iBFokn6qw2AwnK1+Zrbw+J3aC4m8rT4+hRcSSxt9eyLqrL6dIEB2UcJQfkOUaSCtJJ2ArYilTdUIrNdDg2MjgTAE8QLki53JY7TY6llBaXaDNbfvkQB3ozsdhmRFNuYkmSJkyZMnmqvG7Vovn/RaToCez/1+q1ZemOpNewx2rl+KjTdrcOad/C8JzZu0Kb8xDcpA0t3nTos9IizGtHOT6lOYAPcTkBccv4RvzTroLDfxWlFVx2FN+zRur2McOELMtdLpLrC5PT5p2u40gZygwZBeJkg7hIVNhqGcfG0AXIuSecASU+jJxvIXUipdDlWsaj83cJ4c1Y4DA0zBq1Qwbw1snx0VU3DNEOFQEdCPVdZiTEA9lxnrHoE0tRSFjFro21KnhGNHunOc4GxLiIJBBPZg6JEYmk9/beIGozSbd8rPe/cGW1dpySbBa48ikcsVS7GwUnbN6zB4F4s9wPNw+iN+48N/+h8R9F81cBJ7Wm6VLwVHravpk14+n8M9JvG6D6D1KiWEpqhh3PENafhA4XdUlovxAK0OB9kKrmgvLGcpzO8B2f7lfJEqM5QqG3WNOR+iNiB2Gg/mefFtP6LSVtg0adWgx73OD3EE/AJDTAEXEk8U3jPZWJLCALwLmJM6kypuSTsbtGAqTKZ2W/8A3BxYfUK0xOxzMH1QaOAyBx0lpHibenmm3ItUDBpnv2cRNtByvAlHoNbY3+/8KOHpiIJmeHcPl6JoMiLH7KRyGov9hbENVhf71rIcRlLST1zA/JWNbYVWOy2nUjTK8T4PDfVUuy8f7qxFtyuaOPa7eoyq+UOnJEX4Z7WnMxw4yP8AIWEx+IBygbnD5/UL6WcVDRfzWEpbMc6oQBnAe2XDSwEi/UA9CuiMkSq+R3Cte8REeMpijsx51gffALQjZ+HdcB9M7y17onoSQgNwL2nsV8w4VGD1bHop4D7hX4fYTRYmd/DxQ8fsIyHMExMifqrYursEljHj+F9/AgeqQr7Wq3AYWm57TSTlOhtYjVBmTKl1As1EHhp6otBknf8AJAx2KNQHO4l34ZtB5C0eCOx4OnioTv0dEX9GKkASRBGkWul2v7bdd7rwP5RIM/OyjVdo0HmQZ+HfPkPqh5gSXAASd1uQ9N6RWkNw2M495kXcBFwXE7xxKSxQ7J3XnSNeiYxdXS/4QfEn6JeoAReU0G0kBpMXpYfP8J03HUdOI++pmbPOYWlKseWvkGCm6m1nOHZaATqfnBV25eiNDtPANa6XBzhuAIjv+is245jRGUgcALeSzdPGPFnukDd36m10V20G8SDzn1UpZ3wMqrkvm4igTcNnmI9UaKW4NvwPksw3HCdR4t+a9VqA/lA5IZSsOKNEcPTAsPD6aKrxmHcA33Ya0c9f1S2z6NV5igHO5zDe91gPM8lqMBsDKc1d3vCPwCQwdTq/yHIp8W+RXJIodj7NqOJyNzne/Rrf6jbuEnkr6h7PUmiazven8rZazvOr/IclZVK0AARGjQLAdBwQMx3otVyJnYOtTpxDabAOAaBHSEH3TfyjwRnPuvINt9hVFK+rTOJqlwGV1OlyuM+nii0scGWFTMOevis1Xc5lRxjRrQCQYmT47kLCYx5eAWjW9iAO+fVambgvdobQZVq0Q9pa2Xgyf/GRIjqrTD4l0ZcwdG/8w3FZrE4aXCLkabx6ao+Fe4D4AI0IMHhK10Zxsua1EH4khV2Wxx3+K9+8gB2hPQHvmyA/argewzMOINu/UhMwI47ZeXRTpUSbQi4baOduYWgwQeKJSrwJKDYRcUBrxCJhxF0KnXBMRbUdDu8ZUswDgUOQ2WGIf2YO9VraNSmZabE3EfLij4uDUbfdKnXxAixVJ8MSHRPCbRP4gD0Tbca3cYWb/eDGnj0SeM2prlgDxPfuCyyZmkbWtjMgu6yoxtgMLS0Zi0lpkm7TdsdLLNPxD3RJJ9B8lz3zjJO/faOXd0VFB+xeC+x+33P3NA5gE96rMPUmq3cHOAIFhfkk4nVRoVCHtDdcwjrIhZq0FcGmxOzLuLZB3X4aDnJUKWHeLC8CI008Voavs/jGiRTp1P5H9r/i4DyVZVD2GKlN1M/xAjz0UHD6Op/CqxLHTod2vRQeHGNBHX1P0VsHz9hDdT5IY0HIpDRLTIhco0OKsqrIQS1NZgYo755XQ3Up3BHcvNEpGEXGHHAQo4DEMpVi4sY/KRZzcwFgbCRvO9Gr1ABqqfG4oEEgQfvVPC7sEqN0fbiY/wBNp6OIjugjzU6XtWwnKWPv+UtI8XFp8lgy7SF7MZunysTBH0B3tHhyJzObe+drh3TEJihjmOAyua7oZXzkVSNPUrjcVyBPcY32Sy5CopH0vMh5xxWAp7QqDRzh3m3QXATf7xrcXeH6Kb4GUSDcfWouhwOX8r25h1BP1TA2tmEGjT8Y8t3ilqjmzAdUZycJA5KOUEWLTzFj4JnTMkN4PaNEkg/6Z5iRrpIMeacrmWkippOgjduiVS+61gm+oB17t6C1xbGVxb97wbI0vQBqriaX8ZJ3gkAlVlfGANsGuHUzJ++KYqBp+Jn9TLGf5dChvw9LUucd8Zb950VYtLsRp+gdLEFmXKTc3AMjn4ac1aYfartMua+4FJU8ZSb8LL8XfpPko18e4ugOlv8ACMoPTUoP+vQVS9llUxAEEyDpB4Hx0Kkcfle3fxsRutqqWo6SfwgxAuTIm88deCKX6OJk8+8LKKTTZrtMfx+PIeQDadRr4lIftBkk9oH8xnpviUN5k5gfqosBPDv/AE0VGkmIrZIOcBE2PWO9cdSjUojINiQ3TXQ9439UwKQmAQ7hFxzuCR5+C1mA5466eC61pJEa7oHp/hMnDtzBs9ojT5Df0i/JHZiRSkRmJHI+I+Fw3TAO6xBjWahelTJ5iYuCbncRuPVM0sIGuaS9rCCC0EzJBmDFxfhKr62PdcDKwXsPMCdBrbmUNzyHNdckXE6kAAgfTuQbCkz6bsjb76oJLXC57Rs3lltfvhPnaLwCJtwOngszsPE/6Ld8wZ7h4dE4983JUsqNiMYuoypZ9Nrv6R9juSVTZlECWe8pnk4x/wAXSPJCxGMDdSBCqMd7RagQBx/RC2xkhnE4F2rarH8nCD4i3kqqriYdkcADfQgi3RV1faJJmT98vqlXPm580cfobLOviYPIax87papjjoLDl9UnUqbtQe4DnGig0ynxQLCVahOqDUK68qdDDOqENaCXHcPuyPSMGbp3D0UWMcfhEjidP1Wowfs6xjc+JcANzflzKbBpOpzSDXCYG9SsZsxuQjXyUS4nd5LVfuTPaY471SYvZL2OcJBA0JtIRoCkJYciRIAuNbLV5hxHismwkGN6Z/bXcT4KGpFt8FoNDpxZDsoqSOFRt+hMLtdv8DT/ACmfQoGPxIbJFWf4SA5Co49kCWweLbf5VKZNMNTqbpPR3yKk6NxjkUJ1QOnKQ7rYqVETaYPAoWGiLQCRaOn0QNpOJgEkkTqI4I4Y69gfvcl8cYaJmZdY/wBP6rRf9Ba4EMqKxpkxYAwoB0XRQ6yvbJUjubn5fTkuPp8dPvRRBUcwgGZMXvJ/Qb0THm1MhibEIjHSk8QSdNybow5ogCd/VM+YiLhhQ69lylUym0g7yDG/eNCoFpHJCzEGUqHY8H9mS4mcrupdmFzvs3zPFQDo5TqUOnYMH8DSf749V2plPxk6WiwmehkarPugLqwWQ5jA4HgvUiS6DBiR9EPPMX0tzj7hTbAdbgdVjFhRxjmtDWlzQANHb4vYyNZRqm0Kg/GT3X+irWDmF17zp96KbXI66CPxZcZNzxP6oRK41n3+pXYTGBOdxUcxlSy8l4MvZMhSDnHep02EmAJJ0AEk9BqVf7N9lalSC85Gcbyeg+vgtls3ZWHwzewBmIguN3H74JJaiXRsfplNj+yL3w6qfdt4auPyHr0Wow2Gp0BlpMDeepPM/qjvq8TH3xStbFsZqQBz+7qTuXY1r0UPtrVaTSDiIOcuBJvYZbiOcDQlVPsXisj61Ows1w1OljHiPBC2+39orTSJcQwG9rGSI5RF+u5KbEqOpPbVJ7LnZCZ10/RW4SoSjfOZfM2xm/Holq9G5cSJO4fVddjxpBAHj16pKvi5MnQafe9JkFRYptDB/jjUam9/s+iVyU/4vEK4ZTLmkbuG/wDygfsTfyuUdRloGFrvgwjU3gABwLTEiy7TLQ6Zvu0J7gbN6nwXccy4mQSfidIHe53ad4AcF11Zz3TGqNSOBCepvzCc1+az7HEaFM0MQRYhTlApGSL2m2T2mn+ZveltrOFgDPVQpVnNu0nkgY/4zebA+QUYx/opJ8C6ia45nohtcQeSKHDVdRAi0EmT2UQHdEkpZzibgeKPTdpcDdJHH7CzMj2S97LubLfip1GQQSZBGvBce2R4IWGiVVyXcZ3pguLpPPTeousCN5B9EU6A+QjWl24mzQB/SIRHuaRl3A9k7g2wk77mT3hCpVOBA0N+IAyiO5Bo4hzHTraIB3LdmDuojSQSCYjQ2mQe4W5puphgWydwm1rJRuJ1m7iCBwaCbjqmw6RBkAjdvHVJJjJBMPs7O1pDosLQhVtm1G6AOA3tN/DXwlWOCOUANTJcDrJUtxjYmac4gwbEcdfA6LtN3DzWmcA6zmhwG439dF2nh6TDLWgHjJPhOncm3FRqZV4HY1WqbDKOLrDuGq1OA2dQwwzOjMB8R+X09UjU2tA7KpdqbRqPEunKDqBv1jrYIRbm6BLg0GP9rWTlaDrAPHumYV1R9m8RVph7nspkgFrTLjBgguINu6fkvlFGp/qAnrzmSRdfc9k4gmjSuP8AaZf+kK704olk6M3X9msUz4Q14H5Xa/8AIBZj2jw9doDHtewyIsRmJBEAxBN19eoOMToFW7WdnpVABJyHKTxixvpdLtLsy1H0fGcRQaA9zcxh5Dc0E5BAAcNRvvCA6qxtN3ZAJgA7wCRMW4Lxd2nipkcScwInebiRB7k37O7MbiKopm0zcSYAadJ5wi4WrsbKieH2rAy/FbR2sDg76yrFuKDoBEJjE/8Ax+8OJZVbH5cuUnwJCFW2FXZq3MBwIP0UdSLXQ8GmT96c0A6f5Us7uKDh8O8vEtcLgQRH6aK9/dlPhVXBqNtnTGkj5fRLxp4AkH+2/mEdrMxuRJ3MEknm/wDUrlKmY5b9wtxOhXfekiAQ0cRb9SvWs4KDvphsTFP+ovf4aDvhdeYM5THB1ndY3INCuxvwgzx1d3bm+akXyYa25i5MnvJ+UIP9GVrobpvEqO1nN94cgOWG+JaCV7DtM3BDhpOiJtJj3kOLbxBjS2h5W3clC0pFnyisLp1I6KWTqovYW6iPvihPqroXPRF/odx3WC7Tpb5JSwqK0w5bAvccb/4Qk6DFWBYQRIF+J/XVTY7NqQAm6NIyZiCZEc9fNEo0AA4QDJmTu4jop5ofEFisNBLmPaAR8Jv3BzZDv6oQalCWned0C0fqrIU2SOy0dPovEibC3AobhsBBmFdbQcfuVNtHKQSec7p3bvVGNIkQYMzIi3JdwdLKYIMRuMjzQc6XZqADDXzGDO/5o2HoToJ9OnNNHDtJ0j74cU1TAFh4/RTlqDqJCjSgRv4qBm6P7t3Cyk54AN4UshqBUw7gQpV6jQNfDf0UcHhq1d0UmyJguOg6lbLZewqdASP9Srve7QfyDd6q0dJy5FlqJGb2dsNzh7ytLGfhYPjdwHBoP3CqPanESwgNDWMqFjY0HZaY4nRxk6ytX7StqQC0uEB12jMcxgXABMQXCRpKxr8QC2pTfOZ7C5wc2CXtcC0idOyXbvFVjwyb5RS4Qj8Wk9V9L9kdrj3bWmbCGzpAABAPIx0BAWL2jgWiCwNOeDDZjtAQAL8U3hMHiaVHM1pId2hEyCDAc0jQxIPXwZtt2gUqo+h4zboD2tLjLiAGyAAL3PgfBL7a2wDRqFhnskWO+CsrR2RUqOqvqVH02ODRkJzONriXTlFx58FYVqjGtDWiGgRfzkm5KDmZQRlfaWmM2YDXsgcMrGAeqtfYSq2mal8plvfE/VVGNh75mIJcT0eQ0+AB5wmdhCO2YJcSfNKmFo+hOx82AJJXaeIJGkcis+zFEdqb/fgjM2pOoN94V5TSRJQZY4oQJ3KuzH+JSOMLggftY4jxXHqSjZ0QTo+bVaj3xNwBAG4DkEAkgwjvMGZlFF9A2yvmTxPYejF3CE3QZvagvpudvjluXWUntFipOV+yiVBK3vDYAyrPAMdHa1XMKCRJR3Fc09RvhD17JOa12oSNbYtM/CS0+ITTDKnXO/uQjqSi+GZxTXJncTst7CbZhxF1widIlaD3ll40GvF2g84uuleR/sT2/hQMrFvEffFN08ad9/vim37JH4XEdbqvxOGNP4o7iqKcJgpoeZiAY5qwaxsXCz7DvR6WMcOaSWn8GTLkUpGsQoMbdJ09pxqAmcPi2uNjB5/d1NqSCqGjT7gu5xu8UvVeNSei9hcPUrHsiG/mPyCTFsa6JvxVw0SSdANT0CuNnezrn9uuYH5Af+x+QTOA2a2jcDtHebnxTpqzYzKtCKQkpP0PUCxrQ1oDWjQCwU6la1lWPrXG5efjN25X3EiWDYd+IDQS7cF8z2tVzGo8yczu0J4aHhynhC1u38aW0nEGCey3kXGAsdtMAOgGQRbuJYP+jvFaErZpKkVrMTGjjbQXHzML6P7JYg/sVLtX7XcM7onuXzUtBcG7pueXHwWz2Hj8tANiDmeY4dp3ojqOlZoK3ReYyuZ1k/fmqjG1LQonHSlMTXJ36rhcuTopFTUIAeO00Oy75Npm9t6awu02tY1oEZRE8eaFiKMpGphiF0pqSJtNFzU2mSMod0VthcR2BpaVkKSew7jxU9SL+jRo11CtM8l73YWddWNoPgnf3ry81zSlZVKjNVKRi7e9cFIbplaiv7O1AS17mdxJv3gKNPZZFobMXMn6J35KXDF27M7TqQNCYT+EpF1xI5J87BfMgsjqfoiUNl1WuF2Re0nS0/h5pJ68GuGFQaAaQF54O5Wg2c6JGWept0suUcA4ibeJ+igtVD4MrmMhRxLTNlc1tmPP5deJ+ij+7Hx+ExYyT9EVqq7Nh6KJqZpOhPu2S7UFusXJ4xw5qOI2JVc3KxzGybmTN9wtYKm5Fi4NFRjdpx2W68t3VUWMqkgkmTN1px7I1QPjp3njP/VK4n2RqwBmp+LuvBdOnraMfZOWnNmbpP59yPTqq1peylUgnNT8T9FIeylWWw6n2hIud/8ASrvydL6TWlP4VZdK9TcdBvVgPZ+r7w08zJ6njHDktRsPZTMOA4tDnk/FwBIADQRbXVJLydJexlpTfoV2D7NuIDq3cz5u+i01SlER2QPRcfisslrRzk77DhzQ8Q55izb21P0XNLXi3dlFpyPVsQPiNxoEs/FESdFKo1/w9n77kD3DnSLWgeQPDmkfkL6FabOU6piTogVcYpuwryAQW3HP6IdHATmzmCOF+HGEsddJ8sZ6ZT7VxOaqxn4WDOeug8iVU1nMqU2gENe2317j8Q5khaTGbHu4tIuMt7HSd02ukHbGzOLoZldoL2nuXVpeVCJGejJmepUcrpO6/wBAOphWuBfDAON/EypV9hEEHshpcBAJ1JtuRmYEtbAiJO/mTwR1PIhKKpgjpSTOBcJkpkUIG6dSh0aJcZEAdVz7kSuLF3rrmWjenH4e9v8AE6dV7EYS0i06X6cuaXdQcGVlLD3kKL2gG6txgCD2SO/pfzQXYVzuycsyb8/BNvfpsBNjphWXuH/lCns/Z8XMSDoNDwvuWg/ZH8Kf9ylKTk/5GXHZ/9k="/>
          <p:cNvSpPr>
            <a:spLocks noChangeAspect="1" noChangeArrowheads="1"/>
          </p:cNvSpPr>
          <p:nvPr/>
        </p:nvSpPr>
        <p:spPr bwMode="auto">
          <a:xfrm>
            <a:off x="155575" y="-2560638"/>
            <a:ext cx="741997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46" name="Picture 18" descr="http://www.ancientanatolia.com/Pictures/Images01/catalhoyuk.jpg"/>
          <p:cNvPicPr>
            <a:picLocks noChangeAspect="1" noChangeArrowheads="1"/>
          </p:cNvPicPr>
          <p:nvPr/>
        </p:nvPicPr>
        <p:blipFill>
          <a:blip r:embed="rId5" cstate="print"/>
          <a:srcRect/>
          <a:stretch>
            <a:fillRect/>
          </a:stretch>
        </p:blipFill>
        <p:spPr bwMode="auto">
          <a:xfrm>
            <a:off x="0" y="3886200"/>
            <a:ext cx="3962400" cy="2971800"/>
          </a:xfrm>
          <a:prstGeom prst="rect">
            <a:avLst/>
          </a:prstGeom>
          <a:noFill/>
        </p:spPr>
      </p:pic>
      <p:sp>
        <p:nvSpPr>
          <p:cNvPr id="99348" name="AutoShape 20" descr="data:image/jpeg;base64,/9j/4AAQSkZJRgABAQAAAQABAAD/2wCEAAkGBhMSERUUExQWFRUVGBgXGBgYGBoaGhgcGBcXFBcYGBoaHCYfHxwkGhcVHy8gIycpLCwsFx4xNTAqNSYrLCkBCQoKDgwOGg8PGiwlHyQsLCwsMiwsLCksLCwsKSwsLCwsKi0sLCwsLCwsLCwsLCwsLCwsLCwsKSwsLCwsLCwsLP/AABEIAMIBAwMBIgACEQEDEQH/xAAcAAACAgMBAQAAAAAAAAAAAAAEBQMGAAECBwj/xABCEAABAgMFBQUFBgUEAQUAAAABAhEAAyEEBRIxQQZRYXGBEyKRobEywdHh8AcjQlJighQVM3LxQ1OispIWJDRz0v/EABkBAAMBAQEAAAAAAAAAAAAAAAIDBAEABf/EADARAAIBAwIDBwMEAwEAAAAAAAABAgMRIRIxBBNBIjJRYXGRsRSB0SMzUqFiwfAV/9oADAMBAAIRAxEAPwCpSUpp7IrVwfXfEktCakNnz8IiRZpkwjy18AIy1zZcgVUCv8oYkc2onqXjyt8FoTe9qQJWTK+mEC2OUQym7wDmFKxMWtExQdLuEiuR14xYVXxKWBhYFsjSMlGysshqTicWq1LURiPKOUofeTHSUKXkUjqBEsuxJHtzU/tdZ/4wGFg67e5yUsWJiO8LdLCUpyUT5RlsnMGlIV/cungke+EVruztFOtRfgIOEU+8ze0tkFWi9pcs+054aQwlWiWsBg5MJrHcstKwS6gNDBJsfZrMxJISK4Y2UKeyeQuZU3aLEq7OzAJFSH5RyuTQleKo7p0O943Z7aJqXxP5mJVzcIYAKJL/AChOeoDyC2WXnqNY3Nk0p6xzMsMx/Z86RymynUjlBmBCJamyMAzxKSCZpUjdhD1gibbAkE4mAFOMV6deInzQglkjVngoRb9DGyEXuh2JyyPCC0zkKFFDxEcWjZ5KVBQdX7SBEM66Qc0NDP03sw1zFuiU2tCfxjxgS0bQAUS59I4/lCXyguTcidEv5wVqa3yDqqPbBLcjqSVO5Og0hjMAHHhENnuaYkulGE78oNF2zlVIqeIhU5JvBsYeIBMmndEQtBGcF2i7piQ5QrwgNUqNVjmkdItY1ETWSd96kt3RXr0gcWeNy3THOzTRscNMcWlCVqxY0Ofwkt6xigv/AG0nin5QjkXyhyJ8tTPRaPUg/GDEzrOr+nO8UlJ8ondKUd/+9ilVIvb/AL3JZoBphUnpAy5JJwklQOT5x0bcUvhUot1T5xFOvSY3sgniIOMZdAZSj1I51lzwFlbnoYWfwM4kFaWS/i2dYZWEH2lkOS54Rk68cSlBBOF8nLeGUVRbiRy7TOe5+Q/+XyjI5bjGozUjuWzV2otFo9pSgjLC7P0DCG8jZtEsOsh926O7fMEmXjlGtXTTyaEczalYcLQeLvz3QpqrU7mEUQnSgu1uP1qQkgJ06wHPuJClOyk6s+fuEdbPXj2+JkJDNpXfmYYqTWFpSpvzNqVFNY2BpFjQn2UDmQ8EtxJ9IlKUtQRGEtmIxu4pHSRGCzJW4MdlYAok13wLarxEofqOQ1MYrvY3YG7MJUQ+UZasSkkJSVE0YCJrBd6gCuaHUe83PKGEpZNGZ8gKRzxLxGa+zYrqdl7RLZSJgS9cKixHOGMmZaUjvCRMb9TGGSpLZ+ccTJDimfhBuq5b2EqCWwDOvucmn8IK0cKJEQzbRai4ElMvnxhxZKEA5ZGCEoAnBBIZYIBVprAuoorb5DjBydrlX/k5PenTCeA9ILlKSgdyUlJZnavNzFkttxyzXtA4EJpqkILA4jv+UI5/MLo0FTI+2Wse2QaMDkdCSdGES2O6Zsws5PpSkcybQEkHdwEE2W2q7QlLqJ0rAttLsoYkuoXaNlAiWZim7ta6wHknuhqPSBNoNoyE4Ca6gQTdk9SUA4ilTDIZ8DDKcZ6byJOIcNVomKUTGBxmYkm2Nb4mJevjECpxSNzaHjpDSY6/iVJND4GNLwzPbSH3ih+cbM9LV8vfGEJ0UDHHCS9lizsSCUnIj6zhFaL5VM7qAwMW+9EJMshYBDhgd7wu7GSgB5QHFJPm4h8Jxisq7O0Sn1sgeRZlJQHOnMb8o57EFThKRvajwbhlkfdrb9K28jlA9lQSopNFDN9RvHX1gNW7HONrGyY5nCOpqCCxjgluUcjGyFSm5RtMpIqAzx2uVlujgmsHe4FjgyiYyJiDofKMjbmWBv4w2meiUh8L5nhqfhFrt9lSFGgUMnI0/wAwvTcCJRxYOzUK1Ux8HJgwFawVVU2ZgKkk7adhcU1uB2lSJKcSSEmlGz4RzZ9oZZ9p09Hgiz3d2hxqS4GQPqREszZVU11FBbezecL5kFiRQqEmro5F8SD/AKnr7hEc6+rO47y1f2p96mjk7JoBYu40ckjwgiVs9KQqiQo5sat4wLqUl1YaoT6m0zZs0OhIlJORPfmEfpGXWOZFkRLUFYcas8UwknmwpSC55IVSh4ekdIsmqjE7qP7FMaUV0NG1z10KyBowAHkI0lCgakqO/dBaVABkjmYkEoFOIlh66e6FOQ3SQzbIRLxio13xCJdHoPfDC23mmXZ1ku6nCQ2VG3wgNteUhvabIpYDrqYdScmsktemrrSNErAGJVE1rpTOKVft/LmTwZQUQjItnvMNZ09SwAdNBlEAKsqjrFVO0Xdq4h0m1vY4TtGpSWmYk9Ins9vsxHfmkHgPlGhYVKFVNzJPjA026EKoQCd/wMdam/L0HfqLz9Q5N8WFBqqbNO5glPUu/lC28tsyUlEhAlpO6pPMn4QBO2aWJiUpLhRYE6c4t8nY6RKALFZ3qHdJaNlyKdm25ALn1LxSUSq3DOlleKeFOapVmBzGfWLtZrKZgxS/vE/oOLxAqPCF9qu4Fk4UJD5JFR1zgiw7IBblCyhSdX/wfOF1K8JZ2NjwsljcmmjDQ4geL+hjSAFBiUjc7v0aBL3NtkKCROUumqsX/cGAV262lDkFmBdpYzLfl3x0cq6a9wHSknYbJkgauR09YGtNulSqlTHdrFft6bW4xKUxIBwqxM+rJiaVs0SQFKCgahu6DzJr0MO0RSvKXsJtK9kiezzV2qYCARLSX5n3wztVlThNRyxM/QwJZ5UyX3UJUBuFR5RMlalukgvuIYwmo23dbFVNJK3UXfy8xqdZDh4iqTu+UM5NsVLLabjC++doEkYUpAJzb0goupKVkjJKEY3ZkmVPIAmIfcQQY3aZbaEc6RuTaCoA5fWkGyrSrI94HRQcHxy6Qb3uT6nHDFekcTFpSHUWgi33OF1lKKFfkdwf7SfSA7DdwCnUSSC1dOLQxJWvcFzfgRFcw1CSxyjIsKbWQGATThG47X5AXfiZgKjk5PnDK7p/ZhbkMRrA8wFACltLl/qcFVchko9BFevK1TJwKJLolE1Kiz8B9PClHVjoHtsXTZ69JRlBj3h9OImvS95R0JI4n1jziy2OeghNnStZGZALddAOcGTL4nILLlpURmxfzSWhM+EvK8Xf5LYcR2bSX4LMu90sxSwGQSwr+rUxqwXkhMwuCAoUctXI1HGFdhtNpmVTZ5aAahUwEdQFKJPQR1eNimzSBOtHsl8KJdAeuH0gOXFPTJ/3f4Gqbtdfj5LBNtCBVnUoGiXZO4u9T5c4HXOdsQUNKiF9lu1bgS5630dAYf8AKN2yTb5aXSUzEitE135HlClTjeykvvgNydrtDWbKWQMKFBJdn4UL8YFt96y5CfvFAsCyBWuTlvWkIjNvGfQJmEZ6gc6R3I2GnrV9+rCNwYl823ZZ7oaqMI/uSX23FurJrsRf3wgaz3ybVO7/ALKR3R8YaWxaSGTSJrbs3LlSmkh5g7z60386sIQIvcPhmOgihp6jMQ1KNR3p7IXd01ao8sYS5RbOkTpmBIZIr9ZwLKmpV7M1B4FYH/ZolmSWH9SVn/uI/wD1GNZyEn4GBZJ+mHSO8SXahPpAUy1S05zU8kuonwDecL5l8YjhkpJJ+shBqk5AusodRlbr2ShaC7MR8IsEy3gpoR3m+L09Yo95XUqUgTJveKsw+T5ViG6b+mS/u27RBphLvXQEVEG+FjOKcM2FfVOE7TxcuYtXeD5ZuK0yeLLdRAlBSTiCiTk3DKu6KZd142QgupUtRGUxGNIPNBfxTBEq1kO1sSzUwzFJryKRSI6tFvG32K6dTqOb1VimKoThGgyoPnG5H3qRRkAJFc1YXeughYq1y1KCVTkzFFgnvElzmxCQ9d/GDLRaGQwb8IZz+Vw4NNxce+OhT2uKr1WsIOtU2QzJGHkOe7pWF2NUxw6QklIPdNNMbDzbONWwYO7mDWm6reOcQSJ6XqSkvTFQcDiGR6NFCWCFs6tUpUqYASlWGgKFUOXeCtYFNtUSQsk5Cvtk1ydwWIHjDO0WtbFM1IVQkYq0OqSOlaiE9rkYylISUl2OeAAnN3OsEknudqcdmJ73u+exUhRWke0MlJ/uSPWF9hupRLqh1MmKlTEqQslTAv5MXzFGYwXOtCJiDMSAkpDzAMv7k8OGkUOcoxsgUlKXaYJJFOUMLBLMxJw94pdxrCKZeWLuyxzJyENbvsswS0qSAkJoVkmpVuELcGldhTmnhBE2SriIEtk8IUlSqBfdUdxGSj742q0TgczEFpnlYaYnF9PuglFironmIWDkfjxpGQNJWpCQlMy0JSMgk0GtKxkFZnYIbFZlr+9nlSirIEkk8VE16Q8st2gpxrfC7BIo5rrokb25atuRZ8akjcrAW4Fj6GLB/KlFLpDYgMifZFAnlR4hq1j0qdFJCdKJswEDCJQoEsRLcVoM1K4lyA7kQRZbrly2xMkkiuF2G8UcDzPCG92XeZgIJOFJIAbcWbliCiRwG+DBs+X7yika1r4AGJZVehSodRFMQpb4VAIyBYgq4l8zzMQKseQqT4+Pwizz5aEqwhS11YJLvl3i46D1iC0z5cpVGB1AU53M4GfAGAU30C0nF13UycwN5NH4DhD6xSUAVIbLnFXn3olSglMvnwOTNrp74JRaMKSouA7AaVNWELnGT3DTWwwts3sZ6UIP3c0EgaBQqW5h+ojapAVmXO7Xwz3b4rF9X6n+KkAEHCQ/UYfeYfzO8PPe2mtRGSg4pPxCjJO6Eap5SqY5Lpmd6tSMgHz3eMCX9YrLPGIy2IGaSxNC3m0AbQ3gZE8khwsB+OnjlEUm3y5opMY7j6b/ACMXQpSSU1/RJOpFtwYkm7PDEyZhA3qGXhGJ2dDsZp5hLjpWHi5at1I2ahiliNQPWLOfPx+CbkQ8PkUSLglv3ipXVvrlDmxYZQZCUpHAV8YBmT0pzUH3AuT0EPruuArSFLcPknXrugKjlJdp4Njop93cRWpaZ84SiCpNSpjwYZawbduy0lCVukkkdwq9pB0NGfSvlFik3LgDBGEcO7/mOJt1rQHpvD8KjI5wLk7aYuyA1K92rsqyroVMDqlF9RhrzB3QMm6JYLKBT1UPKLNPlrSe0ISQrUMwPTI04QHMvLDQhwBke8CcnIV9Vg1KXRi7rqhPOu+WgY0DvJIILmhBcGph7bVY0Jmy0uiYl8z3SFAKSa0KCcI4EHWBU2aXOTn2ZNDhBUODpfENah+VYDu+8JlhmqkzgVSZgLsWxBikTJZBbEASCNQ4I3Ek5eqBk10HYlqVKxEewezUToR7L/tp+0wpmJNWYxYbLaEoSqZKEudIUkJUK9AoOClSVAEA1FWxAkwDNRZzVK1Sz+VSSpt4dIy6PwgIysY0AWK9ezOFaQtABAqykPmUq0rVi4qaawXKWlREwlWJDsl8QbCc2YxxeF1hKWCcWE0moLoUkgEPT2hlG5FmAlpVm68Gfs5GulX8oN23QOQKXdZU75gABgKk0AHTWNSHSpIILVQsUyfCX/aW6CHlrs6kFOBO9gN5oDTnC2cvAO/QiqnLvXE7b9IxSbOtYVyJSRMAUlIAJcISz4SUij50hpPnDAFFyVUlpdglyyfIdaZ6IbFa+1SpWqFKxDXAslj0JbwjO0NACcJIcEsKEgPXKpro5h7hd5AvbYJmzCaKzFKxF2A3xNbElM5SVugOT3jiajpBOoyqOcGSZIQSThWkVJSQRk+mu4UMbeyBtcX/AMGrQhv7oyDQiWasa8E/ERkZrOsTWS3CUkADHMxFZUXCXJJoDUiurRKq95s1QBWW8PSFyXHtVevwaCLLJLYgBXuh867h74ilGO56kW9i9bE2mXMlFGIBcsqBfc5KVeCosk62SpaCAHOZUfHwjx63InSVCdJLEBlBxXpEsvb8rThmAg8Pp4llwkp9uGV8DudFPTPHwW+8b9ViOA4aEUpQ5+MLReKCWUhWE54SlyaNUJFKZekITfcpX42fRj8I5mX7IS/tqNNAMqmvyhkeHksWZzqx3uWpE6zpA7IrScmYFajwPspB5qMKb42kEtGEhil8KCQcw2JVM/oAZwgm7SzpgKJKMIJckOTudzl0aObDcRJxzS5zb4w2PDqPaqe3UU67lin79DVjulVoParmFBcMMLnnmGiySlTUBv4ok/qQk+rmBJUgro7J8B1jpdhGjHjQxs5a8Pb0R0I6crcDv67bVOSKy5gG4AKEV6wXItS8Cu4TkSKU0i8XfYy5ZTFLOM0l9240iS9LHjQW7qwxCuW/SNjxTgtCsdLhlN63crNo2OtsvIAjelR+MD/+l7arNB6n5xaLm2up2Uw95LpIOYbcdR9VhhOvFavZyNfnGPia0HZpGrh6U1dNlduLZBcmelU9ioJKgnNjViT0LVi4LcJcBj5Qpu6d9739Q3IOa8nKfGGwAJNSSM0ksXBqAci2TOM46U5TzImlBQdkTz7aGQaEqd30I0jiatKkKIUFNmEp7w3tVi3CI1GWqi0kEZKGZGhPFoEKChfcOIEFqs+X00DYEHnS5OAlKllRA0GEj1BHXdCZdl86g6HiIZ2xLKxBOEGhDkgP+LKNSkOAlsi/i5hqdgHkVpllBdLgjURKizpmSjLmBwanPEDopFGCsueRoaM1WXcI0LMx9ffG6zLHnlpXPsU9QTMUlQyUmgWk5ONQRoX1GkN7JtiVpImoS5zWihJ3tk+eRAqaVgjbyxDspcyjhRT0UMX/AGCv/KKQExfGMa0FJ7kzbpysi/WK/pKSDLmqQQ+mE10JAY65wZMvqzmq1AF8RCQQCRkWSGfPxMVKw7PqVVayE5ganXXKG0q6ZSckDmanxMTTjTTw2UxjNrKD7btnKbuOogZ5V3uTm1KfGK/Ntk21K/SKlss8zqYa9m2g5fD4RKixzBUAjwGj6kHKBU4QWFnzDVFy3F86zKs0xM1GWSgajcUq3pUIPtNhQuWZ1ncoFZiM1yTx/NKJNFdDXPa3YhQBoxHDx4iFkqTNkzAuQopIyrUcNxTwMdCerd5+QqlK2yD+zSZYlnCgu4WT3V6AEuw1AOVKkVcZdnKMwU1B5gboIN5IVSYkSVknIPJUTmWFZZoKocUFA0anSVISGUyFVdwuWT+lSXHixGUNTJZRsLpp7xrrGR0bOrTCf3J+MZDboXZj5dkCKrIJKlDCN41YaPTpG5pUhQAcrP4QKjcHjDIKCFahiOG6IpttWSSe8ol3L5nM0zfjHmLJ7DViSRKmzlpSApZD5B67hwEdW645JTiUjCGKUl2Kz+YUqkb+VY4stpnKAloKq93CnVzUUqXOcNBMTjAUrtZlRjLGWgpD4EDI0/ERh3A5xtpXxj0FylFLtZKxM2OWvD2QYHNSiw3Dr8of3dsd2MtlBClEYyot7OVM6UPWG1ktiUkuceGYFYyWBCTiAJoWzFG0IguffyVDs0rUoFITQaJJIZRHHyENlUm1ZkqspXQpXYMIqkpA1oR5Enyge0Sglmc4gSCMmycHI9IsIac+IFJLBOEd0VCSDy3CE1rsi5MwpmUQVCrUrlMA3ij7w4OkJ03Hqq1uDiSoIFA2/dBFhkYjQd5ORYeJeJLBauzWrGzpdJQX9oEinIg9I2q3qmKSiWkYiWGEVJOhMIk5ZVixacMIPaChLqJ0AdTZeUbmWUqcqO7up9H+ucWSyXAZKD2gViIrMGXLgB5wNbLARXCXPOo4gk+ES8zI5WawV7+WyXxCUgqzJUkHzL1jqa+AlKUhqAADrRmaDJtkJybl8hA6rEvUNzIHkawzVfdg6bC20rKVpJYFiMgnvByUFt4yOhEG/wAYFpGpPsqyPEHiN2Y4ho7n3ZiThNAo0LEsWLGrB8/CK4J86yTGWHSVCpBCVFqZeyttzHdFVF6sdSavDqWFCwqgzGjs/I5dD5axWhQUGYuDWlQfcY4k3hKX+lR0VQ9FZHq0dzUlw5wnRW8aA7x6Qwkaa3IZqkmpUoqb8qo5sUty779WLZR12asTEbznm25qHSNplkaMXzzBH+XggB4ZYUxBSmhBAroS48PIwLarPQO7jgzFmy5g+YiGz20pfEAKMdxHpC69NqkoScHfV+b8CeZ1IpSAUW3gO4FtT2alS5ClBwCs55sAMgf1GECLiCZgLpUHceIAcZs5ETmyTFpVaFhVSCFKHtbyOHTdugyQSSHBqlTftUFEc2BijU4K0WFGmm+0jSj3hu+mgnGVskAbv88veBrEE2Rlk2+CLCKCj0d+qnyrkw6QmTtG6HxjeWQiQrsXYVyKtSNOIroG+PCbSVcGb5RiVEg7zTxjiYkB68PKJ7LruUXtscWuQokJTUn4BWnOFltsykmpHQ/RhmZbrocnq4GVNaRHapW8nL39R4EQ+nLTZCJrVkVKnd1iMQLuDV/LhxiFNjUAVWdShvQDn016/KJ1y/LSMyIUg4T6fKKk7bE7V9xZ/OfzJS+vc+UZD9NvlGq0HFq1B4Rkbzf8H7g8r/Jewfapr6wsnW2Wn2lp5DvHwHvgi/dkwo4pCmfNKi4Z9Hy5QNs7s3hndrNIUiSFTSlqHAHSDwK8I6winTpqN3IOVeTeIjW0WnsEBCUtMWAZhOaUmol0yJFVNvCd7iz7wSEpQhOFPdKg7lat5O4OQBpxMT3jd60o7UqK1LCjMxJYpW5fPoeBIfMQNZEpIxDPjXCRlTfzhsUrE0pNvI0lSO0dABUCrDirliALA5OHzybJ8mCVPPI9lCcQYaskgB+eEdSYEuqzqCXBYDgdaeJMEXfaiMbtgSkrcM61AqQgK44iWGdRwhT3DRbrMUyVKlkhwMQYe0GVgHAEqxckpiHbOz47tE4gAhadGJxJKVN1/wCscTrPiXJUFOVS3WcywqhI/ctQpwjW3d4iamzWJJTiKsc1skvSvJJWo8oXCzeTXdFOvec1oWHqUyVHmqTLUrzizfZvZ0m0Gaof0005nXwePPrftGlVrnTQgKC1EJBJDJBZPskH2QIuX2dXriWsFIQVBwA4BaoZzuxa6RnExlGGpIootTWm56VPvJSsQADbgMXi8JL2tgUlRKwogYq1cPRhlVjHS5xCqgcOXOAEWU+yQCAVAakoUcQoBoY8hO+5dGkobHNrvhKHZPskO1BhOSgPcd0B/wAVTFhAGIhXI5Gm7ED4wRNuveSaYTRnAydy4OfnHUu5wGoSeLlxUVZh4iGrSGDSklTAsxeWqgrqk8+PHhHM+6hNSUrSDjABf86PYNd4ccmh3Z7IkUcbmChQPwiU3SolksMq1JcF8z4QDqaTm11PPbdsUoDFIWW0SouOWdGir3pec+zTOzU8ugJALg8Wj2iZJYsNCxqzkO4yYs3nHiO2tp7e2LKagMkHe1Hj0+BqSqztPYi4u0YXiEy9qqf1EvxS3oBG17W0/qDon5ExXv5VM1lrADAljR3Z3pofCDbLs0pSgNDv7uYOpLZ0z04x6MqdJZb+CKMqktor+zdsvwze6nEok0Gnh8olsV2zJqwhRYJIxHJKAda66OcoZXdcYT+hnrTGWzYKIBI3O+VIJtdtTJxoCgcZcHvAsWJCqP0bSFOqu7BD1Se83+CTaS8kCWiWkJySBhagYBsTOcta0zrAtq7RQQqUFEyzifDkcy+9gHapoY5ui7DNmBczFhqfZL7gBuJ8hxNLjaDJAwy0FICQk+zUNTEHzBY4gxiWdSNNpLLHxg5oqi1BaAtB7uRH5FH8B4ZlJ1FNI3dczFL0JT3SOpUn1WP28Y4n3dOkLK5CXQaFPdUGOaVJeqfTTgH/ADSXJnYxLWgKDTJKujmWo1/UHqCNYZpU49nIGrRK8hiq0MPrKNJmE8XMSz5KCMaFBSCAQrXdk9DvByPQkazzqgEZOc246wpLF0MbydS1sonLLrV/rKJllxucjJw9X0oYiANdPL5R3LTTjpT3gsY5+JiBJkikQpl1ZjWjDy82g1aSBv0iNMt+EMU8GOIBMlVybhGQcbOrX0jIPmAcsss+ZhNOYFKcqZxFi+6tKMu4ghuM5BJ4lwB0Ed2ic+FgIULvPBajLI7nZBCzuJZQPRTQEY3Jb2G1otJXZpkwKAJSUTEHIghgUvmoNnU5VdIis2BJSaO8O/4UBbEkDgArkWf3wVIuZQSFApzr3fD8TtnDIyUUA02QzrVM7MJSycJBcBySxD13PHNw3ZjftCQgE10HdUxbUv4dYYrldkB2gSxzw4nZ6sCPfAV63gZimQMEsBkpG59TqdYG91ZBeoys20ibPJcDHPIYPVKOLcHy3xWL2vMypSlKU86eCOIQr21k71eyOD74httqlyO8rvLGSDv0K+H6ddW1q9qti5yypRckuYdSo3z0BlOwXYbf2blCQpR1IduQNIsdl7azlE9RUVE94kvUsQOYDdaaQv2bsTrBI7oOfr5PF2td3pmycBfKrOampNOJhVepHVb3KaSkopju7b0RaJYKSAWPRm8vTwjc21FNCKcSR/iPLJdum2SYWNAf8Ej3iLRdu30tYaaGO/MaVp8I8+pwco5hlF8OJjLDwy2S7xWosGG5m9T1jcxL1UT+5fD8v1rClF92VZBCwBzAJiT+bWYEYlpLO1Yn0SXRjrocWBIcNhH9qc9Gr9Vhyi8sKVYlFnzZ1Jdmo2VCN8US1bbSUEYTiYEMkAO/GK1fe3k6c6UEpBpQ1I0BMHHhKlV7e4irUppdpln2229BQqVKA7Q5rGgyydsWkA3X9m2KUmamYO0UASialk8GWHb9whfsRdCBNE20ylqAqgM4JehzD8qvHrMpSFpCk5EOKN5eUWNKgtEPu/Ei1a3f2PH74nGxrUi02VaVqL4iQxH6CBhYjdkDRoA/9boQCJcoJ7+MVcgu9GEex2mXKtKDZ7SjtJRoDqg70nQ+W+PHdrPs8mWO0YUnHKUxlzGoUktXcQaERTRVGou18sCdWrF2XwRWO8LTbVkJ7qVGpAqcnYnkKnJhFxuzZSTJBUsYlNVTux31zHM9BE2z10iVKFASoDMaZ+OR5wfZpyCsom1oCmro1DL8RWnSIK1bU9MMIupwsryywQkEd1myLfVMoCnK4QVPsGKZhlrMsYsnoKsaQEqzFJKJywF4inKjOzlQLDfVqGExSGtkExQ3jL/IiCelMxOFaQoH8wfw+UYQW46j0iDHWsPS8BbyIFqmWNZwjFKOaS5HxBFWMHWW1yZxGEsSapLA13aHXLwg9sdC1d+VYVWzZ5MxKhLZM1LlDGi2zR/d+U65bmsU4z72H4/kmcZQ7uV4fgKVKKXzp8WjJayc2fQ/GKpZ79nS6Yiw0UMQ88oMTtOdUp6OPfDpcNP1FR4mD8i3SJb4hlV+bDLrGly08i30DFTVtcsCiQOpgK0bRzV5q8IVHgqjecDJcZTS8S2KtCQWxt1jcUxMhSq4xX9UZD/pI/yE/Vv+J7DednkyELNFdkHWrTF+GWneSaHg8Uu5JfarmzJicQWSFHJyanwgbbTakTFCVJfsZZLE5zFazD7twjVzbVypcvAQoUbQ51PjC+VUjTuldsCE4OeWFTrdMspCVPMlfhVqBuJhrdm3UiW/tVzBy4ZRNZp4tKSUgJRQd5LADPeSSeUSSLqsskkplBa/zKoOgFfOEuvG1prPl/sf9O27xeAW8No0zmKJayBQMkkdN0JbZarWf6cpaeOvy6ARfbJMII7qUPkyE6Z5gnrDiVdiphH3zBtUpNPCJ3xig+6vuO+kTWWeFzLBOfvpWH/MCH+MObl2eKld/ugDWPY5tyIA76Urc+1LGBXVPsnkYT3ns6ZQM2WoLQeGEp4LT+HmKcBnDP8A0datawpcJGLve4pstgCJaWYBwPHu++GlnT3AQ9QNWrrEiLImegpCglwU5FwWyPF9IEuq34kuRqUqH5V1xJbcWJHhpCPEcAX1cCZyae0HYiKinZGaZyJYDY1BOLQOWcx6oizOxejfXCOLFJHbI/e3MS1mG0q84YQudOMslTn/AGUT6GUsKScnoW0J8ogkfZVbVqI7oA1Jj1+zsw3ACGFpmJSgKljmBXP5wyPEVGnkRKKTseTWT7FphbtJqakBg5+EWG6vs3s9nqpGNQyKq+WUWVd8MoFlEDNqEM5MMP49KgUq9tLBtWIcGmdN0C6k5rLMtZ7FeviQgy8BYGhS9EljVL6Qruy3TkIJMtSkVIOJJYAnEC5eh8c4t1rsYmSz2ZSVNrRukVa3D+DC5a0rAUxCmBCkkh6p1He3OGgLO2wd0M7aDOSJiczhxOcIINEqOr1AJ5RXNqLQpUmXKWHPahjVx925zGoKX4pi2S0904XqhTYX1DjKrZRStr0MZRSVAJNUnFQklANdKgdIFNthxsmHylhExOWenOJL3sGCYrEHcOkihLe0AGpSj8mfKBJ01yDowL86tBkm/SpIRNTiSAwJooV39NYjSL3uCWWYkgmaAnuEIJI72EDCXf2sxmC45wN2byyU4S7B8LkKT9ZcYKXY5SnOMsWoKHN66GAxcq04wheIJGJkk10JaNujngAvuwKUCcJdtHZs6DPPjCebhDBwXHjDSTP0JIHEn0eNKskpTOopZ6lO+HxlpwxbzsJ1KGFhn7ufP1iJQNMIYg5v4Qwn2JLsFopk9AfKBVWVSDWmoYuPIw+MkLdwG3XDLnqK3CVLGJmo+SsuNf3QnteyhQHcHdFjkr7wdQTVeeWTt1IETSrGZhxFwnzPyiinWqRxfAipTptXaKGLmmKXhQkqahbJ9aw1s+wc5QqUp849Jui50E4GACqDRicjx3dYhVIKFFCyxBY/GHvi5PCIuStykD7O1f7o8PnGRdu1Apnx3xuA+oq+JvLgePyZKpiucXO6dnkSwFzUvqBvOhPCIrhuwSyFqDw2mz8RJMdxNeUnphsU8NQilqluTy524NuAygqRLJIegeBrMHOUNUIIFBzjzJvTseisjKzIBIBByoYZ2cYFM5L65jxhYgYkJepHCGcpYSAGqd0RTHxC5M91M7j3vDaSoYWIBd3fXRvCEqF4Hyc+UESJtW4PXwhbQFSGpFXv2WbPNdBIlq3E78LftLDkoboqlstMyyzTNQMUtf8AUScjrX1cVBj0LbSSFWcnVIV5pLf8kjwjzSVtbIUjCvtAdaJUPdHq8MpTje1+jIqrUXvYuVz7QS7QlpasW9BbtE9PxjiK8IYIvNKMCj/pqSVDVgWVQ1diY8jti7OO9JVNCndmSB/2JiaRtpaUpwlfaJyZYC/M1EVfSSeYf3gS60dpf1lHv0pTApd2oDvGh6hj1g+whZSohKSksC78TSPPvs32tFqlCQstPlhkP/qI0SP1J03jlF6uu14VEKLBVCNx3wh03TnaQDeqODpV2rxFaSkPRj45u4MZIu3NYAKjm1dfGD7XYAob+I1HGBJVhSg+yx+qwE4uO50ZXQttlkU+JPcIyY+nwIhZtipS5FS/dz4xZLWkjNjTr1GRiuWuRiRhUTiUokDdWjxidmFug+yTx2aQWcpTQ8huyhNtasKkziQlICVHVmSCVNzUrxMPbXPQZTKAJSzECpO4R5ntze6p6hYrPVayAtjRIFQh/MmDpQ1y8up0paVcKuC9hNlAYgopoefPcc+p3QbMeKIq7l2BQUhRUg0Uo5KOtNA+R4Ra7rvxE4blag5xlejpeqGxRRq6laW4ceMT2O0rlKC0EhSajduI+RjUqW75RDNNMI0px6tnziUezV+WNLdtLHdWK09lf4k8tRwMJpE0u7l+De+LFd01LGVMJ7NbBXA6K6RX7wsRlTSDWvdIyI0IhkM9lgPBKSCapBfeke5oFUUJFKK1Ck+h+MSItJFRC+8bWlAKlnlxMMhFt2Bk8XIUyu0nS0aJda23busWWQKvpoB5A/GK/slM7SXOnnMrCRyAeH1kViO6KpLTjwIXLU7hshBdxmKwwvOUJyEzgKsy+YhfMdLQTd1pZZlpBUJgy4t6wt+JwtZtBGR1a7FMStQY0MZBYBsVqWk4UjcI7liJkojtFncwuU0z0oU7JE1jl6jOH93WBSsOI03NrAFks+e4B4f3YpWEKbpENWZRGBuZZcJzjdjnMFGpOQO6JrwWoooCPnEdjkkpYQhO6yMsYkBJqXq7QZKSMLpHAPwLwOqyk0z3mAb4t5l9xJo1TrBxg5uyAnNRV2Sbb3glNkIDYiOGQB95jyi5tkLTaD93LxB8yzDmT6Q42mvRkFLuVEc8Ir5mPRvskW1jegdT8fGPTjKXC0bx6s8ydqjv4FZuz7FppAM9aEcAkE+fwgy8PsXlYe5aSDuwgv4AR6XaC+RgGa3FX1uESqvxEne50VFrKPCr42VnWBaVY6u6VJ4RbtnvtMKwE2uWsqFO2Skuf7wzHnnHplmsIUlRCQFgOlwOucR2Scov+XcEjwix13KNqiv5gOMdXYwC3bfqFp7i0rH6SyuoLGJrRepdg/yjSkomhRVJRSlUgE5AaO+ZhTeuyoWPuZ86QtskqJTk57qjlyhGLmnVst61K7qVF82duRgW1XoiS6pikSqfiIfokVjz3aW6r2s5Zc1a5asloKmPMaGE0rY+1TO9NxB9VFvnFSoU7XlNWA1ybskWDaD7SCt5VkBdVDMOfHCNPWCdlLkMmUZq6zJysLnMJHtV4lh0MRXXsuizhyMStC3oItctNJQ/LLCm/udR9YydSNtNNY+QtDWZbnSrmTMZOEKCiXBrhf1EUzaj7PbRZvv5AKpZqwzTF7u2cHKhkSPLdF0mTkmQkHC5DMTAU5yg2DJXsfO1l2sWk4ZgL+B8IcSNp0Ee2OtIt157DSZxOJGEvuiqXh9lZAJlTOkM/QnvgJVKsfM7/nw3p8Y1N2ml4cKykjdm3KEStg7QCz8NIiRsPOOZ1aC5FD+R31FT+IVbdrUANKTXfCifddptKFzWJCBiI4ZEw+ufY5KZo7XI0fjHpthscuWkBKRhbCRvBofKNdSFD9tX8wHrqrtHnGwiSbDMAzTN9U/KHl1qDAa/OJbtuYWadabOMiolPhjSfB4CswwLIcFiYCclOTaBUdKSHNuRk1YFTPKSCKEEF+UTrSSnEN7QHO3wCNZaf5gmZ3nFf8RkVR16UEZActBamLRBMjOMjInmetHYPnKZIaLJY6BEbjIkqd0bHc5tCi5rqIlu/I8oyMgFsayVEVraT2zyjIyKeG75NxPcPNdpz98f2x7D9l3/AMNPMxkZHp8X+zD1IaXen6f7LZNNDBt0Sx2ZLB61aMjInpd4XV7pDIUe3TXRUSXXmv8AvV6xkZBQ6epk+voSzkhsoXyR95+1XoYyMgJd82PdZFMS6SDUYBTrFNtxeYkGtR6xkZAFFPcDvo99UNrOe6j/AOmX6RuMjY7I2puQ2LNXMw+X/TB1b3RkZBMSg4fj/tHpCVJ78ZGQC2NIsP8AV/tMKbIP/bp6xkZDECxdbfZMWO7C8tL7oyMgp7Ax3K9fiz/MpdTVKIDvIfeq5+8xkZDI9PQyQdZj3ekBL1jcZHIEgeMjIyCM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50" name="AutoShape 22" descr="data:image/jpeg;base64,/9j/4AAQSkZJRgABAQAAAQABAAD/2wCEAAkGBhMSERUUExQWFRUVGBgXGBgYGBoaGhgcGBcXFBcYGBoaHCYfHxwkGhcVHy8gIycpLCwsFx4xNTAqNSYrLCkBCQoKDgwOGg8PGiwlHyQsLCwsMiwsLCksLCwsKSwsLCwsKi0sLCwsLCwsLCwsLCwsLCwsLCwsKSwsLCwsLCwsLP/AABEIAMIBAwMBIgACEQEDEQH/xAAcAAACAgMBAQAAAAAAAAAAAAAEBQMGAAECBwj/xABCEAABAgMFBQUFBgUEAQUAAAABAhEAAyEEBRIxQQZRYXGBEyKRobEywdHh8AcjQlJighQVM3LxQ1OispIWJDRz0v/EABkBAAMBAQEAAAAAAAAAAAAAAAIDBAEABf/EADARAAIBAwIDBwMEAwEAAAAAAAABAgMRIRIxBBNBIjJRYXGRsRSB0SMzUqFiwfAV/9oADAMBAAIRAxEAPwCpSUpp7IrVwfXfEktCakNnz8IiRZpkwjy18AIy1zZcgVUCv8oYkc2onqXjyt8FoTe9qQJWTK+mEC2OUQym7wDmFKxMWtExQdLuEiuR14xYVXxKWBhYFsjSMlGysshqTicWq1LURiPKOUofeTHSUKXkUjqBEsuxJHtzU/tdZ/4wGFg67e5yUsWJiO8LdLCUpyUT5RlsnMGlIV/cungke+EVruztFOtRfgIOEU+8ze0tkFWi9pcs+054aQwlWiWsBg5MJrHcstKwS6gNDBJsfZrMxJISK4Y2UKeyeQuZU3aLEq7OzAJFSH5RyuTQleKo7p0O943Z7aJqXxP5mJVzcIYAKJL/AChOeoDyC2WXnqNY3Nk0p6xzMsMx/Z86RymynUjlBmBCJamyMAzxKSCZpUjdhD1gibbAkE4mAFOMV6deInzQglkjVngoRb9DGyEXuh2JyyPCC0zkKFFDxEcWjZ5KVBQdX7SBEM66Qc0NDP03sw1zFuiU2tCfxjxgS0bQAUS59I4/lCXyguTcidEv5wVqa3yDqqPbBLcjqSVO5Og0hjMAHHhENnuaYkulGE78oNF2zlVIqeIhU5JvBsYeIBMmndEQtBGcF2i7piQ5QrwgNUqNVjmkdItY1ETWSd96kt3RXr0gcWeNy3THOzTRscNMcWlCVqxY0Ofwkt6xigv/AG0nin5QjkXyhyJ8tTPRaPUg/GDEzrOr+nO8UlJ8ondKUd/+9ilVIvb/AL3JZoBphUnpAy5JJwklQOT5x0bcUvhUot1T5xFOvSY3sgniIOMZdAZSj1I51lzwFlbnoYWfwM4kFaWS/i2dYZWEH2lkOS54Rk68cSlBBOF8nLeGUVRbiRy7TOe5+Q/+XyjI5bjGozUjuWzV2otFo9pSgjLC7P0DCG8jZtEsOsh926O7fMEmXjlGtXTTyaEczalYcLQeLvz3QpqrU7mEUQnSgu1uP1qQkgJ06wHPuJClOyk6s+fuEdbPXj2+JkJDNpXfmYYqTWFpSpvzNqVFNY2BpFjQn2UDmQ8EtxJ9IlKUtQRGEtmIxu4pHSRGCzJW4MdlYAok13wLarxEofqOQ1MYrvY3YG7MJUQ+UZasSkkJSVE0YCJrBd6gCuaHUe83PKGEpZNGZ8gKRzxLxGa+zYrqdl7RLZSJgS9cKixHOGMmZaUjvCRMb9TGGSpLZ+ccTJDimfhBuq5b2EqCWwDOvucmn8IK0cKJEQzbRai4ElMvnxhxZKEA5ZGCEoAnBBIZYIBVprAuoorb5DjBydrlX/k5PenTCeA9ILlKSgdyUlJZnavNzFkttxyzXtA4EJpqkILA4jv+UI5/MLo0FTI+2Wse2QaMDkdCSdGES2O6Zsws5PpSkcybQEkHdwEE2W2q7QlLqJ0rAttLsoYkuoXaNlAiWZim7ta6wHknuhqPSBNoNoyE4Ca6gQTdk9SUA4ilTDIZ8DDKcZ6byJOIcNVomKUTGBxmYkm2Nb4mJevjECpxSNzaHjpDSY6/iVJND4GNLwzPbSH3ih+cbM9LV8vfGEJ0UDHHCS9lizsSCUnIj6zhFaL5VM7qAwMW+9EJMshYBDhgd7wu7GSgB5QHFJPm4h8Jxisq7O0Sn1sgeRZlJQHOnMb8o57EFThKRvajwbhlkfdrb9K28jlA9lQSopNFDN9RvHX1gNW7HONrGyY5nCOpqCCxjgluUcjGyFSm5RtMpIqAzx2uVlujgmsHe4FjgyiYyJiDofKMjbmWBv4w2meiUh8L5nhqfhFrt9lSFGgUMnI0/wAwvTcCJRxYOzUK1Ux8HJgwFawVVU2ZgKkk7adhcU1uB2lSJKcSSEmlGz4RzZ9oZZ9p09Hgiz3d2hxqS4GQPqREszZVU11FBbezecL5kFiRQqEmro5F8SD/AKnr7hEc6+rO47y1f2p96mjk7JoBYu40ckjwgiVs9KQqiQo5sat4wLqUl1YaoT6m0zZs0OhIlJORPfmEfpGXWOZFkRLUFYcas8UwknmwpSC55IVSh4ekdIsmqjE7qP7FMaUV0NG1z10KyBowAHkI0lCgakqO/dBaVABkjmYkEoFOIlh66e6FOQ3SQzbIRLxio13xCJdHoPfDC23mmXZ1ku6nCQ2VG3wgNteUhvabIpYDrqYdScmsktemrrSNErAGJVE1rpTOKVft/LmTwZQUQjItnvMNZ09SwAdNBlEAKsqjrFVO0Xdq4h0m1vY4TtGpSWmYk9Ins9vsxHfmkHgPlGhYVKFVNzJPjA026EKoQCd/wMdam/L0HfqLz9Q5N8WFBqqbNO5glPUu/lC28tsyUlEhAlpO6pPMn4QBO2aWJiUpLhRYE6c4t8nY6RKALFZ3qHdJaNlyKdm25ALn1LxSUSq3DOlleKeFOapVmBzGfWLtZrKZgxS/vE/oOLxAqPCF9qu4Fk4UJD5JFR1zgiw7IBblCyhSdX/wfOF1K8JZ2NjwsljcmmjDQ4geL+hjSAFBiUjc7v0aBL3NtkKCROUumqsX/cGAV262lDkFmBdpYzLfl3x0cq6a9wHSknYbJkgauR09YGtNulSqlTHdrFft6bW4xKUxIBwqxM+rJiaVs0SQFKCgahu6DzJr0MO0RSvKXsJtK9kiezzV2qYCARLSX5n3wztVlThNRyxM/QwJZ5UyX3UJUBuFR5RMlalukgvuIYwmo23dbFVNJK3UXfy8xqdZDh4iqTu+UM5NsVLLabjC++doEkYUpAJzb0goupKVkjJKEY3ZkmVPIAmIfcQQY3aZbaEc6RuTaCoA5fWkGyrSrI94HRQcHxy6Qb3uT6nHDFekcTFpSHUWgi33OF1lKKFfkdwf7SfSA7DdwCnUSSC1dOLQxJWvcFzfgRFcw1CSxyjIsKbWQGATThG47X5AXfiZgKjk5PnDK7p/ZhbkMRrA8wFACltLl/qcFVchko9BFevK1TJwKJLolE1Kiz8B9PClHVjoHtsXTZ69JRlBj3h9OImvS95R0JI4n1jziy2OeghNnStZGZALddAOcGTL4nILLlpURmxfzSWhM+EvK8Xf5LYcR2bSX4LMu90sxSwGQSwr+rUxqwXkhMwuCAoUctXI1HGFdhtNpmVTZ5aAahUwEdQFKJPQR1eNimzSBOtHsl8KJdAeuH0gOXFPTJ/3f4Gqbtdfj5LBNtCBVnUoGiXZO4u9T5c4HXOdsQUNKiF9lu1bgS5630dAYf8AKN2yTb5aXSUzEitE135HlClTjeykvvgNydrtDWbKWQMKFBJdn4UL8YFt96y5CfvFAsCyBWuTlvWkIjNvGfQJmEZ6gc6R3I2GnrV9+rCNwYl823ZZ7oaqMI/uSX23FurJrsRf3wgaz3ybVO7/ALKR3R8YaWxaSGTSJrbs3LlSmkh5g7z60386sIQIvcPhmOgihp6jMQ1KNR3p7IXd01ao8sYS5RbOkTpmBIZIr9ZwLKmpV7M1B4FYH/ZolmSWH9SVn/uI/wD1GNZyEn4GBZJ+mHSO8SXahPpAUy1S05zU8kuonwDecL5l8YjhkpJJ+shBqk5AusodRlbr2ShaC7MR8IsEy3gpoR3m+L09Yo95XUqUgTJveKsw+T5ViG6b+mS/u27RBphLvXQEVEG+FjOKcM2FfVOE7TxcuYtXeD5ZuK0yeLLdRAlBSTiCiTk3DKu6KZd142QgupUtRGUxGNIPNBfxTBEq1kO1sSzUwzFJryKRSI6tFvG32K6dTqOb1VimKoThGgyoPnG5H3qRRkAJFc1YXeughYq1y1KCVTkzFFgnvElzmxCQ9d/GDLRaGQwb8IZz+Vw4NNxce+OhT2uKr1WsIOtU2QzJGHkOe7pWF2NUxw6QklIPdNNMbDzbONWwYO7mDWm6reOcQSJ6XqSkvTFQcDiGR6NFCWCFs6tUpUqYASlWGgKFUOXeCtYFNtUSQsk5Cvtk1ydwWIHjDO0WtbFM1IVQkYq0OqSOlaiE9rkYylISUl2OeAAnN3OsEknudqcdmJ73u+exUhRWke0MlJ/uSPWF9hupRLqh1MmKlTEqQslTAv5MXzFGYwXOtCJiDMSAkpDzAMv7k8OGkUOcoxsgUlKXaYJJFOUMLBLMxJw94pdxrCKZeWLuyxzJyENbvsswS0qSAkJoVkmpVuELcGldhTmnhBE2SriIEtk8IUlSqBfdUdxGSj742q0TgczEFpnlYaYnF9PuglFironmIWDkfjxpGQNJWpCQlMy0JSMgk0GtKxkFZnYIbFZlr+9nlSirIEkk8VE16Q8st2gpxrfC7BIo5rrokb25atuRZ8akjcrAW4Fj6GLB/KlFLpDYgMifZFAnlR4hq1j0qdFJCdKJswEDCJQoEsRLcVoM1K4lyA7kQRZbrly2xMkkiuF2G8UcDzPCG92XeZgIJOFJIAbcWbliCiRwG+DBs+X7yika1r4AGJZVehSodRFMQpb4VAIyBYgq4l8zzMQKseQqT4+Pwizz5aEqwhS11YJLvl3i46D1iC0z5cpVGB1AU53M4GfAGAU30C0nF13UycwN5NH4DhD6xSUAVIbLnFXn3olSglMvnwOTNrp74JRaMKSouA7AaVNWELnGT3DTWwwts3sZ6UIP3c0EgaBQqW5h+ojapAVmXO7Xwz3b4rF9X6n+KkAEHCQ/UYfeYfzO8PPe2mtRGSg4pPxCjJO6Eap5SqY5Lpmd6tSMgHz3eMCX9YrLPGIy2IGaSxNC3m0AbQ3gZE8khwsB+OnjlEUm3y5opMY7j6b/ACMXQpSSU1/RJOpFtwYkm7PDEyZhA3qGXhGJ2dDsZp5hLjpWHi5at1I2ahiliNQPWLOfPx+CbkQ8PkUSLglv3ipXVvrlDmxYZQZCUpHAV8YBmT0pzUH3AuT0EPruuArSFLcPknXrugKjlJdp4Njop93cRWpaZ84SiCpNSpjwYZawbduy0lCVukkkdwq9pB0NGfSvlFik3LgDBGEcO7/mOJt1rQHpvD8KjI5wLk7aYuyA1K92rsqyroVMDqlF9RhrzB3QMm6JYLKBT1UPKLNPlrSe0ISQrUMwPTI04QHMvLDQhwBke8CcnIV9Vg1KXRi7rqhPOu+WgY0DvJIILmhBcGph7bVY0Jmy0uiYl8z3SFAKSa0KCcI4EHWBU2aXOTn2ZNDhBUODpfENah+VYDu+8JlhmqkzgVSZgLsWxBikTJZBbEASCNQ4I3Ek5eqBk10HYlqVKxEewezUToR7L/tp+0wpmJNWYxYbLaEoSqZKEudIUkJUK9AoOClSVAEA1FWxAkwDNRZzVK1Sz+VSSpt4dIy6PwgIysY0AWK9ezOFaQtABAqykPmUq0rVi4qaawXKWlREwlWJDsl8QbCc2YxxeF1hKWCcWE0moLoUkgEPT2hlG5FmAlpVm68Gfs5GulX8oN23QOQKXdZU75gABgKk0AHTWNSHSpIILVQsUyfCX/aW6CHlrs6kFOBO9gN5oDTnC2cvAO/QiqnLvXE7b9IxSbOtYVyJSRMAUlIAJcISz4SUij50hpPnDAFFyVUlpdglyyfIdaZ6IbFa+1SpWqFKxDXAslj0JbwjO0NACcJIcEsKEgPXKpro5h7hd5AvbYJmzCaKzFKxF2A3xNbElM5SVugOT3jiajpBOoyqOcGSZIQSThWkVJSQRk+mu4UMbeyBtcX/AMGrQhv7oyDQiWasa8E/ERkZrOsTWS3CUkADHMxFZUXCXJJoDUiurRKq95s1QBWW8PSFyXHtVevwaCLLJLYgBXuh867h74ilGO56kW9i9bE2mXMlFGIBcsqBfc5KVeCosk62SpaCAHOZUfHwjx63InSVCdJLEBlBxXpEsvb8rThmAg8Pp4llwkp9uGV8DudFPTPHwW+8b9ViOA4aEUpQ5+MLReKCWUhWE54SlyaNUJFKZekITfcpX42fRj8I5mX7IS/tqNNAMqmvyhkeHksWZzqx3uWpE6zpA7IrScmYFajwPspB5qMKb42kEtGEhil8KCQcw2JVM/oAZwgm7SzpgKJKMIJckOTudzl0aObDcRJxzS5zb4w2PDqPaqe3UU67lin79DVjulVoParmFBcMMLnnmGiySlTUBv4ok/qQk+rmBJUgro7J8B1jpdhGjHjQxs5a8Pb0R0I6crcDv67bVOSKy5gG4AKEV6wXItS8Cu4TkSKU0i8XfYy5ZTFLOM0l9240iS9LHjQW7qwxCuW/SNjxTgtCsdLhlN63crNo2OtsvIAjelR+MD/+l7arNB6n5xaLm2up2Uw95LpIOYbcdR9VhhOvFavZyNfnGPia0HZpGrh6U1dNlduLZBcmelU9ioJKgnNjViT0LVi4LcJcBj5Qpu6d9739Q3IOa8nKfGGwAJNSSM0ksXBqAci2TOM46U5TzImlBQdkTz7aGQaEqd30I0jiatKkKIUFNmEp7w3tVi3CI1GWqi0kEZKGZGhPFoEKChfcOIEFqs+X00DYEHnS5OAlKllRA0GEj1BHXdCZdl86g6HiIZ2xLKxBOEGhDkgP+LKNSkOAlsi/i5hqdgHkVpllBdLgjURKizpmSjLmBwanPEDopFGCsueRoaM1WXcI0LMx9ffG6zLHnlpXPsU9QTMUlQyUmgWk5ONQRoX1GkN7JtiVpImoS5zWihJ3tk+eRAqaVgjbyxDspcyjhRT0UMX/AGCv/KKQExfGMa0FJ7kzbpysi/WK/pKSDLmqQQ+mE10JAY65wZMvqzmq1AF8RCQQCRkWSGfPxMVKw7PqVVayE5ganXXKG0q6ZSckDmanxMTTjTTw2UxjNrKD7btnKbuOogZ5V3uTm1KfGK/Ntk21K/SKlss8zqYa9m2g5fD4RKixzBUAjwGj6kHKBU4QWFnzDVFy3F86zKs0xM1GWSgajcUq3pUIPtNhQuWZ1ncoFZiM1yTx/NKJNFdDXPa3YhQBoxHDx4iFkqTNkzAuQopIyrUcNxTwMdCerd5+QqlK2yD+zSZYlnCgu4WT3V6AEuw1AOVKkVcZdnKMwU1B5gboIN5IVSYkSVknIPJUTmWFZZoKocUFA0anSVISGUyFVdwuWT+lSXHixGUNTJZRsLpp7xrrGR0bOrTCf3J+MZDboXZj5dkCKrIJKlDCN41YaPTpG5pUhQAcrP4QKjcHjDIKCFahiOG6IpttWSSe8ol3L5nM0zfjHmLJ7DViSRKmzlpSApZD5B67hwEdW645JTiUjCGKUl2Kz+YUqkb+VY4stpnKAloKq93CnVzUUqXOcNBMTjAUrtZlRjLGWgpD4EDI0/ERh3A5xtpXxj0FylFLtZKxM2OWvD2QYHNSiw3Dr8of3dsd2MtlBClEYyot7OVM6UPWG1ktiUkuceGYFYyWBCTiAJoWzFG0IguffyVDs0rUoFITQaJJIZRHHyENlUm1ZkqspXQpXYMIqkpA1oR5Enyge0Sglmc4gSCMmycHI9IsIac+IFJLBOEd0VCSDy3CE1rsi5MwpmUQVCrUrlMA3ij7w4OkJ03Hqq1uDiSoIFA2/dBFhkYjQd5ORYeJeJLBauzWrGzpdJQX9oEinIg9I2q3qmKSiWkYiWGEVJOhMIk5ZVixacMIPaChLqJ0AdTZeUbmWUqcqO7up9H+ucWSyXAZKD2gViIrMGXLgB5wNbLARXCXPOo4gk+ES8zI5WawV7+WyXxCUgqzJUkHzL1jqa+AlKUhqAADrRmaDJtkJybl8hA6rEvUNzIHkawzVfdg6bC20rKVpJYFiMgnvByUFt4yOhEG/wAYFpGpPsqyPEHiN2Y4ho7n3ZiThNAo0LEsWLGrB8/CK4J86yTGWHSVCpBCVFqZeyttzHdFVF6sdSavDqWFCwqgzGjs/I5dD5axWhQUGYuDWlQfcY4k3hKX+lR0VQ9FZHq0dzUlw5wnRW8aA7x6Qwkaa3IZqkmpUoqb8qo5sUty779WLZR12asTEbznm25qHSNplkaMXzzBH+XggB4ZYUxBSmhBAroS48PIwLarPQO7jgzFmy5g+YiGz20pfEAKMdxHpC69NqkoScHfV+b8CeZ1IpSAUW3gO4FtT2alS5ClBwCs55sAMgf1GECLiCZgLpUHceIAcZs5ETmyTFpVaFhVSCFKHtbyOHTdugyQSSHBqlTftUFEc2BijU4K0WFGmm+0jSj3hu+mgnGVskAbv88veBrEE2Rlk2+CLCKCj0d+qnyrkw6QmTtG6HxjeWQiQrsXYVyKtSNOIroG+PCbSVcGb5RiVEg7zTxjiYkB68PKJ7LruUXtscWuQokJTUn4BWnOFltsykmpHQ/RhmZbrocnq4GVNaRHapW8nL39R4EQ+nLTZCJrVkVKnd1iMQLuDV/LhxiFNjUAVWdShvQDn016/KJ1y/LSMyIUg4T6fKKk7bE7V9xZ/OfzJS+vc+UZD9NvlGq0HFq1B4Rkbzf8H7g8r/Jewfapr6wsnW2Wn2lp5DvHwHvgi/dkwo4pCmfNKi4Z9Hy5QNs7s3hndrNIUiSFTSlqHAHSDwK8I6winTpqN3IOVeTeIjW0WnsEBCUtMWAZhOaUmol0yJFVNvCd7iz7wSEpQhOFPdKg7lat5O4OQBpxMT3jd60o7UqK1LCjMxJYpW5fPoeBIfMQNZEpIxDPjXCRlTfzhsUrE0pNvI0lSO0dABUCrDirliALA5OHzybJ8mCVPPI9lCcQYaskgB+eEdSYEuqzqCXBYDgdaeJMEXfaiMbtgSkrcM61AqQgK44iWGdRwhT3DRbrMUyVKlkhwMQYe0GVgHAEqxckpiHbOz47tE4gAhadGJxJKVN1/wCscTrPiXJUFOVS3WcywqhI/ctQpwjW3d4iamzWJJTiKsc1skvSvJJWo8oXCzeTXdFOvec1oWHqUyVHmqTLUrzizfZvZ0m0Gaof0005nXwePPrftGlVrnTQgKC1EJBJDJBZPskH2QIuX2dXriWsFIQVBwA4BaoZzuxa6RnExlGGpIootTWm56VPvJSsQADbgMXi8JL2tgUlRKwogYq1cPRhlVjHS5xCqgcOXOAEWU+yQCAVAakoUcQoBoY8hO+5dGkobHNrvhKHZPskO1BhOSgPcd0B/wAVTFhAGIhXI5Gm7ED4wRNuveSaYTRnAydy4OfnHUu5wGoSeLlxUVZh4iGrSGDSklTAsxeWqgrqk8+PHhHM+6hNSUrSDjABf86PYNd4ccmh3Z7IkUcbmChQPwiU3SolksMq1JcF8z4QDqaTm11PPbdsUoDFIWW0SouOWdGir3pec+zTOzU8ugJALg8Wj2iZJYsNCxqzkO4yYs3nHiO2tp7e2LKagMkHe1Hj0+BqSqztPYi4u0YXiEy9qqf1EvxS3oBG17W0/qDon5ExXv5VM1lrADAljR3Z3pofCDbLs0pSgNDv7uYOpLZ0z04x6MqdJZb+CKMqktor+zdsvwze6nEok0Gnh8olsV2zJqwhRYJIxHJKAda66OcoZXdcYT+hnrTGWzYKIBI3O+VIJtdtTJxoCgcZcHvAsWJCqP0bSFOqu7BD1Se83+CTaS8kCWiWkJySBhagYBsTOcta0zrAtq7RQQqUFEyzifDkcy+9gHapoY5ui7DNmBczFhqfZL7gBuJ8hxNLjaDJAwy0FICQk+zUNTEHzBY4gxiWdSNNpLLHxg5oqi1BaAtB7uRH5FH8B4ZlJ1FNI3dczFL0JT3SOpUn1WP28Y4n3dOkLK5CXQaFPdUGOaVJeqfTTgH/ADSXJnYxLWgKDTJKujmWo1/UHqCNYZpU49nIGrRK8hiq0MPrKNJmE8XMSz5KCMaFBSCAQrXdk9DvByPQkazzqgEZOc246wpLF0MbydS1sonLLrV/rKJllxucjJw9X0oYiANdPL5R3LTTjpT3gsY5+JiBJkikQpl1ZjWjDy82g1aSBv0iNMt+EMU8GOIBMlVybhGQcbOrX0jIPmAcsss+ZhNOYFKcqZxFi+6tKMu4ghuM5BJ4lwB0Ed2ic+FgIULvPBajLI7nZBCzuJZQPRTQEY3Jb2G1otJXZpkwKAJSUTEHIghgUvmoNnU5VdIis2BJSaO8O/4UBbEkDgArkWf3wVIuZQSFApzr3fD8TtnDIyUUA02QzrVM7MJSycJBcBySxD13PHNw3ZjftCQgE10HdUxbUv4dYYrldkB2gSxzw4nZ6sCPfAV63gZimQMEsBkpG59TqdYG91ZBeoys20ibPJcDHPIYPVKOLcHy3xWL2vMypSlKU86eCOIQr21k71eyOD74httqlyO8rvLGSDv0K+H6ddW1q9qti5yypRckuYdSo3z0BlOwXYbf2blCQpR1IduQNIsdl7azlE9RUVE94kvUsQOYDdaaQv2bsTrBI7oOfr5PF2td3pmycBfKrOampNOJhVepHVb3KaSkopju7b0RaJYKSAWPRm8vTwjc21FNCKcSR/iPLJdum2SYWNAf8Ej3iLRdu30tYaaGO/MaVp8I8+pwco5hlF8OJjLDwy2S7xWosGG5m9T1jcxL1UT+5fD8v1rClF92VZBCwBzAJiT+bWYEYlpLO1Yn0SXRjrocWBIcNhH9qc9Gr9Vhyi8sKVYlFnzZ1Jdmo2VCN8US1bbSUEYTiYEMkAO/GK1fe3k6c6UEpBpQ1I0BMHHhKlV7e4irUppdpln2229BQqVKA7Q5rGgyydsWkA3X9m2KUmamYO0UASialk8GWHb9whfsRdCBNE20ylqAqgM4JehzD8qvHrMpSFpCk5EOKN5eUWNKgtEPu/Ei1a3f2PH74nGxrUi02VaVqL4iQxH6CBhYjdkDRoA/9boQCJcoJ7+MVcgu9GEex2mXKtKDZ7SjtJRoDqg70nQ+W+PHdrPs8mWO0YUnHKUxlzGoUktXcQaERTRVGou18sCdWrF2XwRWO8LTbVkJ7qVGpAqcnYnkKnJhFxuzZSTJBUsYlNVTux31zHM9BE2z10iVKFASoDMaZ+OR5wfZpyCsom1oCmro1DL8RWnSIK1bU9MMIupwsryywQkEd1myLfVMoCnK4QVPsGKZhlrMsYsnoKsaQEqzFJKJywF4inKjOzlQLDfVqGExSGtkExQ3jL/IiCelMxOFaQoH8wfw+UYQW46j0iDHWsPS8BbyIFqmWNZwjFKOaS5HxBFWMHWW1yZxGEsSapLA13aHXLwg9sdC1d+VYVWzZ5MxKhLZM1LlDGi2zR/d+U65bmsU4z72H4/kmcZQ7uV4fgKVKKXzp8WjJayc2fQ/GKpZ79nS6Yiw0UMQ88oMTtOdUp6OPfDpcNP1FR4mD8i3SJb4hlV+bDLrGly08i30DFTVtcsCiQOpgK0bRzV5q8IVHgqjecDJcZTS8S2KtCQWxt1jcUxMhSq4xX9UZD/pI/yE/Vv+J7DednkyELNFdkHWrTF+GWneSaHg8Uu5JfarmzJicQWSFHJyanwgbbTakTFCVJfsZZLE5zFazD7twjVzbVypcvAQoUbQ51PjC+VUjTuldsCE4OeWFTrdMspCVPMlfhVqBuJhrdm3UiW/tVzBy4ZRNZp4tKSUgJRQd5LADPeSSeUSSLqsskkplBa/zKoOgFfOEuvG1prPl/sf9O27xeAW8No0zmKJayBQMkkdN0JbZarWf6cpaeOvy6ARfbJMII7qUPkyE6Z5gnrDiVdiphH3zBtUpNPCJ3xig+6vuO+kTWWeFzLBOfvpWH/MCH+MObl2eKld/ugDWPY5tyIA76Urc+1LGBXVPsnkYT3ns6ZQM2WoLQeGEp4LT+HmKcBnDP8A0datawpcJGLve4pstgCJaWYBwPHu++GlnT3AQ9QNWrrEiLImegpCglwU5FwWyPF9IEuq34kuRqUqH5V1xJbcWJHhpCPEcAX1cCZyae0HYiKinZGaZyJYDY1BOLQOWcx6oizOxejfXCOLFJHbI/e3MS1mG0q84YQudOMslTn/AGUT6GUsKScnoW0J8ogkfZVbVqI7oA1Jj1+zsw3ACGFpmJSgKljmBXP5wyPEVGnkRKKTseTWT7FphbtJqakBg5+EWG6vs3s9nqpGNQyKq+WUWVd8MoFlEDNqEM5MMP49KgUq9tLBtWIcGmdN0C6k5rLMtZ7FeviQgy8BYGhS9EljVL6Qruy3TkIJMtSkVIOJJYAnEC5eh8c4t1rsYmSz2ZSVNrRukVa3D+DC5a0rAUxCmBCkkh6p1He3OGgLO2wd0M7aDOSJiczhxOcIINEqOr1AJ5RXNqLQpUmXKWHPahjVx925zGoKX4pi2S0904XqhTYX1DjKrZRStr0MZRSVAJNUnFQklANdKgdIFNthxsmHylhExOWenOJL3sGCYrEHcOkihLe0AGpSj8mfKBJ01yDowL86tBkm/SpIRNTiSAwJooV39NYjSL3uCWWYkgmaAnuEIJI72EDCXf2sxmC45wN2byyU4S7B8LkKT9ZcYKXY5SnOMsWoKHN66GAxcq04wheIJGJkk10JaNujngAvuwKUCcJdtHZs6DPPjCebhDBwXHjDSTP0JIHEn0eNKskpTOopZ6lO+HxlpwxbzsJ1KGFhn7ufP1iJQNMIYg5v4Qwn2JLsFopk9AfKBVWVSDWmoYuPIw+MkLdwG3XDLnqK3CVLGJmo+SsuNf3QnteyhQHcHdFjkr7wdQTVeeWTt1IETSrGZhxFwnzPyiinWqRxfAipTptXaKGLmmKXhQkqahbJ9aw1s+wc5QqUp849Jui50E4GACqDRicjx3dYhVIKFFCyxBY/GHvi5PCIuStykD7O1f7o8PnGRdu1Apnx3xuA+oq+JvLgePyZKpiucXO6dnkSwFzUvqBvOhPCIrhuwSyFqDw2mz8RJMdxNeUnphsU8NQilqluTy524NuAygqRLJIegeBrMHOUNUIIFBzjzJvTseisjKzIBIBByoYZ2cYFM5L65jxhYgYkJepHCGcpYSAGqd0RTHxC5M91M7j3vDaSoYWIBd3fXRvCEqF4Hyc+UESJtW4PXwhbQFSGpFXv2WbPNdBIlq3E78LftLDkoboqlstMyyzTNQMUtf8AUScjrX1cVBj0LbSSFWcnVIV5pLf8kjwjzSVtbIUjCvtAdaJUPdHq8MpTje1+jIqrUXvYuVz7QS7QlpasW9BbtE9PxjiK8IYIvNKMCj/pqSVDVgWVQ1diY8jti7OO9JVNCndmSB/2JiaRtpaUpwlfaJyZYC/M1EVfSSeYf3gS60dpf1lHv0pTApd2oDvGh6hj1g+whZSohKSksC78TSPPvs32tFqlCQstPlhkP/qI0SP1J03jlF6uu14VEKLBVCNx3wh03TnaQDeqODpV2rxFaSkPRj45u4MZIu3NYAKjm1dfGD7XYAob+I1HGBJVhSg+yx+qwE4uO50ZXQttlkU+JPcIyY+nwIhZtipS5FS/dz4xZLWkjNjTr1GRiuWuRiRhUTiUokDdWjxidmFug+yTx2aQWcpTQ8huyhNtasKkziQlICVHVmSCVNzUrxMPbXPQZTKAJSzECpO4R5ntze6p6hYrPVayAtjRIFQh/MmDpQ1y8up0paVcKuC9hNlAYgopoefPcc+p3QbMeKIq7l2BQUhRUg0Uo5KOtNA+R4Ra7rvxE4blag5xlejpeqGxRRq6laW4ceMT2O0rlKC0EhSajduI+RjUqW75RDNNMI0px6tnziUezV+WNLdtLHdWK09lf4k8tRwMJpE0u7l+De+LFd01LGVMJ7NbBXA6K6RX7wsRlTSDWvdIyI0IhkM9lgPBKSCapBfeke5oFUUJFKK1Ck+h+MSItJFRC+8bWlAKlnlxMMhFt2Bk8XIUyu0nS0aJda23busWWQKvpoB5A/GK/slM7SXOnnMrCRyAeH1kViO6KpLTjwIXLU7hshBdxmKwwvOUJyEzgKsy+YhfMdLQTd1pZZlpBUJgy4t6wt+JwtZtBGR1a7FMStQY0MZBYBsVqWk4UjcI7liJkojtFncwuU0z0oU7JE1jl6jOH93WBSsOI03NrAFks+e4B4f3YpWEKbpENWZRGBuZZcJzjdjnMFGpOQO6JrwWoooCPnEdjkkpYQhO6yMsYkBJqXq7QZKSMLpHAPwLwOqyk0z3mAb4t5l9xJo1TrBxg5uyAnNRV2Sbb3glNkIDYiOGQB95jyi5tkLTaD93LxB8yzDmT6Q42mvRkFLuVEc8Ir5mPRvskW1jegdT8fGPTjKXC0bx6s8ydqjv4FZuz7FppAM9aEcAkE+fwgy8PsXlYe5aSDuwgv4AR6XaC+RgGa3FX1uESqvxEne50VFrKPCr42VnWBaVY6u6VJ4RbtnvtMKwE2uWsqFO2Skuf7wzHnnHplmsIUlRCQFgOlwOucR2Scov+XcEjwix13KNqiv5gOMdXYwC3bfqFp7i0rH6SyuoLGJrRepdg/yjSkomhRVJRSlUgE5AaO+ZhTeuyoWPuZ86QtskqJTk57qjlyhGLmnVst61K7qVF82duRgW1XoiS6pikSqfiIfokVjz3aW6r2s5Zc1a5asloKmPMaGE0rY+1TO9NxB9VFvnFSoU7XlNWA1ybskWDaD7SCt5VkBdVDMOfHCNPWCdlLkMmUZq6zJysLnMJHtV4lh0MRXXsuizhyMStC3oItctNJQ/LLCm/udR9YydSNtNNY+QtDWZbnSrmTMZOEKCiXBrhf1EUzaj7PbRZvv5AKpZqwzTF7u2cHKhkSPLdF0mTkmQkHC5DMTAU5yg2DJXsfO1l2sWk4ZgL+B8IcSNp0Ee2OtIt157DSZxOJGEvuiqXh9lZAJlTOkM/QnvgJVKsfM7/nw3p8Y1N2ml4cKykjdm3KEStg7QCz8NIiRsPOOZ1aC5FD+R31FT+IVbdrUANKTXfCifddptKFzWJCBiI4ZEw+ufY5KZo7XI0fjHpthscuWkBKRhbCRvBofKNdSFD9tX8wHrqrtHnGwiSbDMAzTN9U/KHl1qDAa/OJbtuYWadabOMiolPhjSfB4CswwLIcFiYCclOTaBUdKSHNuRk1YFTPKSCKEEF+UTrSSnEN7QHO3wCNZaf5gmZ3nFf8RkVR16UEZActBamLRBMjOMjInmetHYPnKZIaLJY6BEbjIkqd0bHc5tCi5rqIlu/I8oyMgFsayVEVraT2zyjIyKeG75NxPcPNdpz98f2x7D9l3/AMNPMxkZHp8X+zD1IaXen6f7LZNNDBt0Sx2ZLB61aMjInpd4XV7pDIUe3TXRUSXXmv8AvV6xkZBQ6epk+voSzkhsoXyR95+1XoYyMgJd82PdZFMS6SDUYBTrFNtxeYkGtR6xkZAFFPcDvo99UNrOe6j/AOmX6RuMjY7I2puQ2LNXMw+X/TB1b3RkZBMSg4fj/tHpCVJ78ZGQC2NIsP8AV/tMKbIP/bp6xkZDECxdbfZMWO7C8tL7oyMgp7Ax3K9fiz/MpdTVKIDvIfeq5+8xkZDI9PQyQdZj3ekBL1jcZHIEgeMjIyCM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52" name="AutoShape 24" descr="data:image/jpeg;base64,/9j/4AAQSkZJRgABAQAAAQABAAD/2wCEAAkGBhQSERUTExQWFRUWGBoZGBcYFxwcHRodGhoXGBkYFxgcHCYeHRojHBcXHy8gIycpLCwsFR4xNTAqNSYrLCkBCQoKDgwOGg8PGi0kHyQsLCwsLCwsLCksLCwsLCwsLCwsLCwsLCwsLCwsLCwsLCwsLCwsLCwsLCwsLCwsLCwsLP/AABEIAMIBAwMBIgACEQEDEQH/xAAcAAABBQEBAQAAAAAAAAAAAAAFAAIDBAYBBwj/xABGEAABAgMFBQQHBwMCAwkAAAABAhEAAyEEBRIxQQYiUWFxE4GRoTJCUrHB0fAHFCNicpLhFYLxM0MWorIkNDVEU1Rjc9L/xAAZAQADAQEBAAAAAAAAAAAAAAABAgMABAX/xAAvEQACAgEDAgQFAwUBAAAAAAAAAQIRAxIhMRNBBCIyUUJhgZHwUnGhI8HR4fEU/9oADAMBAAIRAxEAPwAYm5wa4iO6Of0Ue2fCL0m85PZqdKiv1XmoA/uCAtUUlSsZcrUE0dKBgGVXWp1kPyTHiW/c9/Q+QpY/sln2yT2onIl1ZCVJJxNmokZcMjAOyXSJBKT/AKiCUqOoUCQQNRUdY9Tu7biyWWyy5SVY1IQBhlpVhdssSuetY8t2hti506bOCEJXMOJwshjxAGeWvF47JVpUUedqblJsthbR1FTAB7UMgFt7OFXUxVvG+56MNUpBL0CXpzAcV4GF6bujatrNmJGH+Y6kiMrK2wmKDKl4+YcHvoRBWy7YMnds5BBfG+JXQPQdwfnCuDXIyd8BpKTmxI6U1+R8ImMgpAKklL5aE+NWjPydqgpWEy5tGdyEsOpf3QYsu0FnCT+Gkq/NNMw90uUkE+EbSzWSLVyiOyWsAkJShTV3sRA6YVCkVrfekya6ZcrCj2ltLT1EsMtX9zGFdlmwAsSolnJZz0A0haoNlq12yepOETRKH/xSkIP7wMf/ADRm0bLLM3EudiSXehCj1JJJ6OxjUJQ8RrnJSaqA6kCCptBpsjRMSlSZZLFqEhgeQDkPyiaYGzMDr5tMtcpacSTu0Yh39UjV3jP3WLywFSJU9aUpclUvElhmQuDGDkthZOuTXoJOUOWiMdJ20WDhXLQDqMWA+CoOXbtBNmikg4T63aAJ8WL9zwHFrkK3CqQ0dJi3ZJ0gD8SWtR4CZQd+AHyirbSFPgBlj8pc+KgT4QNjAm+71VIQ6AFKJG5m41NMusR2C3TZjE2dctxmopSOoCyknuEX7NdoQSoElR9ZRcjodD5xL2NTBtVwBrfZnfu3Faem98EtHLTJCfQUF9xT7/lCKMnjuGMYHImTQFqUgEhsKUl3414/KJTOSoZmtaggjk0XgkcYckA+kxeCAGHDz+u+HISNC311h19WdUtOOzlKwzlC0s/FiFAg0OsCrFtNoqxJUTSk1SfD0oKjYQwmYKpxBq+q/wAHEQyrOmYcLJxCrAsWqHqeRjs2UtVRLlye9cwjvKkp8iIGWjZglQmCcsTBqAKiuQfLpCrHG9xupJKkwsizigwg8meHY2IIo2TfxFWzSZoDKWmZ1ThPkSPKLRUNcQHHAVAfsc+UHSga5e7LsvaK0pGFM+YlIySksB0Gg5QorBdm1t1nB4ETXHX8KFD6WI5LuB0zEpFCmGLm4vWfveJEfzEyZwUpljG514nWkIkkNKUpO2yIKh6picNf5iCeQgLVkgJfN2qzA/WUDk3tLOcweP0YD+QYq+QiucdAAeOsQmWkl1MTFJd6yvbfo8Rm/ZY09w98Lpkyq09gh2INWfyh62SNB9ecCk7Rl9xIfizt3qp3gPEc0qWXUrPnn1OsLol3KrT7k4vJRmJ7MpGF3xBwf5g7Z74mCrZ8CQ/hAe77ASoBAKlHIJD+6LtsR2TiYoYhmhJCiP1Ebqejk8oeT2oTTvZfs1uSScaRTm/GnWkRWi9FZIGEcq+Lxm7TehwqWg1lsQBlmHrr15xfsu0kqckYjgXz90CUJ1dGg8eqr3CCJ6/WUo8itQHEhkkdO+IMJAbSOyprmlYlVP5D9oiHB2LchWknP66w6XITXECKEbpbT5tE8iRMmURLKicsKVHwbOGXnYZklu2T2L6L3Sf7TveUZJsLrghsF2SzMAUMQen/AOSMtdI1OBvr6aPPLxv9QrJphIJP8Zt84OXVt1LWAJowK9pnSefKOrpz02zzss46qNMnLJ3+nhiyx56/KGWe2JWHQpKhyIMSGJinRD0mIm6eIicWc+0O4k/9LwQDQRDFoDv4gebCJJ1kUgY1ApR7a91J6FVCe8wDt98BX4cp1E0xAN+3U9dINMNWaez3DaFZSJnehQ94itb7GuS/a4JX61oHkVOYySlTUKKQgoT6uEuTqXUS1fGGGZ2g3k1FCSAPdXTjDNpGUL3Ltsv5JPZyzifNVWGhIdiS2rAQKtypiEhcoElCgaB6DjBKxT1S/wDTJSfykp90OtVpXMpMUV8lHF/1PE+ok+DpjiuNEt27WSJ6BjeWugcl0HkC1D1OkEilNFJUG0P8imkADIAySnh6Ka+AjkiXgLy3QfyEp8gQDDOcWT/88l3NDOW2anpQu+pfKnEw+RawAU4QeCmqOVC3jAWXec6VXtUZs0yVLW+jHcxeJ0jSzN5PaFKRiOSQEjgKDIU0Hvh0090RlBxdMaJUpW8uSgqOZqH0dsB98KIFSSOA7j8oUPqYhnsT/Xxi3ZrqWpPaHcljOYqiSeCdVK5B+6LyL/skohFlsyp6zlMnVc57kpNDTjizHCBV8WidOOO0TTjyCEsSBnpuoA9nOjYQ0I6RRQbK9utkqb+Al8JIxGgLDNROQpkPfAedsqguUKWkaAsfHdHwghIswGQo9Ka8zqYvSXJbPhR4Kk4cCySlyYq0XWuSrfViRk4p0cRJLTLFQMtWPjWNRedkC0EAO+6OaiDl04xkF7PWsbvZzCPLzjohLqLd0Rd4+FZcReMvRz3RL/XEjRI6knyEC/8Ahi1H/aV4p+cdRs3aE7xkqYEOKHjkAXOWggvFjff+Q9fJ7BG07UkjAgqU+g3E/tFVd7RS7KbO9M4U+yKeXzglZLzEpOBcvBq+FiPL3MYvy7RIUNHOasRBfvp4vCpQhwgtzyep/QbdFnZkEKKTQh6NzhXpsmhiZaCk+0FU7wR7oJ2SQArPLN1JPu7vGCkyagZrA1qpPziTyNStDdNVTMAi6JqTur8lD3QQlWW0oD9qxBZt7Ih3d/KNpYEy5qmTMQT1Kmzz7MKIy1bTjEttkSkkAFMzjUIHi0xXikQXkvlI0YuPDZnrLard6P3maEtkhaxz9sB+6AN5XaqZM3VvniWS7nkdesaO1XfMmFjNSlD1ShKqjgSanvhyrqIyI5AgjkwpCa9PpopSl6mBrBdqUBs+LxIbplO+AOevmHgguwqTo/MfTxGURCWSV3ZZRTVFFN2SwXSG5gkfGLkpcxPozZg6qxDwUDHez/zEgkHl4/RjOdgUUhTL0tKEk9sVtkBKlEt1UIJ3Lfd4zSEy1WogsHeXKHeoAtA9JGp8vmRFizW6XLB7ZbS3ADpKg5cgEMSKJOWUGOV8UZ41zZ20SZhUrtlIeockzphPJcxgOoTE1nuoS1UbxxPzKtYms962TSfIA44Jqfcj4QWs1qsjHDbUkn1ZSJhPiUppXUtFN6/ESe7KMyQGYjPjAifZkCgNR1+tYK262S33FLJPrqZ+uFz41gb2Moj0FFXtFZc5uSUgViEpLszpx4pdzP3Xf/YTSmalw9X944wfmXslYdIFdQT9CK14XXJmDfQX0IWyh3sfN4HC4cIeXNUg/mD+YZ/CHfTn5uH/AANHqY/LygoieCGU/Wjvp3Rwlq08RAozZ0sb6Ase0gkeTfCJJN8SGdRWnphV8UwvTfYprXfY5frqlul6ae/KJtm9ucKexnk4aMp2GnpfOJZ982Io/wBaaTzs48j2pgVaNmlThjlIUgHNc4plpI5JcnwjqxLbTJUcXiGn5ouzcG1BW8C4NQXhR5lPsEyWooqrCWdCt080u1IUU6PzOXqfI2siUoBSZaQkNvYTvKH5lk4lDKjtlSIuzxFmI0FcR5NWAVmVaMQQXBOmIU5kaCNJKRgAS5UdTr3cIhKOlllLUhqLGxGItyzP8dIJi3EI7NLJQcwAHP6j6w5EkRUyow9/nD0pJLDWjDXwhLMSVwu9BkAfgKRxIyo7+XWOS0gEh6jSkPKzkze48zChGzDWuXHOOplQ4Ih6ZZaBYSHsQaKAKdf8RTvTY6WpOOWUpJyAq+lUtunk/jBLHyLnlEiaAg5DR+uWj9OUFSa4CYn+lLBYpUQD7NPdBOwbNoAC5gxFgQioGWamqekT3tOCVYmoCnEWyBUc+4GDXZOCoZHWG1srka0rYrNugBgnRIACR0SKd8OCR0fhHUsBSsdBZJc1PBm41DPwhSAkIyLxMA+vy4REn6pDmo56nlGMTolpCgFZV5ValWNO6KN52MAuOZy4Ziofv6w+XNKqB+OnWpoAOcdnsVBJJYkAnC5ZRqpnqeDmtYzGjyB8YNc+scGJVEivD5CNnZDZJKaSFTj7c0hNRX0EJDeJiX+vlIKUS5EoM+7LxDocQLnnlCaEV6hhJqCj093kfS/bp3tEsq7UzkOobr7ocHqSPj4RpZs0rVhSlBfTsZaXPIBMSJu8lKDuuoKJThqMJY5DjBcX8LGjlguUZGbs3LSMXZkpGZBGvHdpE9wWVKkKMtNCTo5pQOQO/vjQItCgMkqSDkQWyycEU5QMkhUicZskBKVVUjR+KTp0PjAetxaY8Z4lJNbEky51ipSYhNkUHof5gyu/FqGfgGigZg9qOdN9zr2fAPVKVxMSyJBJALdS/wAAfdD5gEJM0gMCRpnxzGXTWHTFaRds1x0BJYE5PFLavYuQqWFyV/iDMNn0b6+MiJxb0u6Orn0ZxAjOcZWmGUITjTQC2dulGJ8KSpDM6Q4VxOlGoY0c+yuHVV8q5cXDfGMpLvr7vbCa4CAFNoRqOkegLmonS0rQATnQqLg8XBHP0u6O92933PJkkm0jPqulHAeMKCXYnT3R2NbFpGcu6ShKyy0LOGoQoKw1YgkUemhyMX8YfLWjxi02oyZqlIoxbqOcaGxX9Lma4VcD84acHygKXYLBAcvl9cISzSmUKzywQSVhI/c/QfMiOFxn9cKRChxLkpLFod2RcMY6l6w+WE0cq7gPiYxjhp6J8YkcYRniJrkw6ce9ouSrqXNbsZUxqOSNTqSwSB9PFm0XPJkB7Ta5KPyIPaLPLCn4mBTCgSVRXvO3pkJddFHJAzPPkOfhyK/dbTNT/wBjsxlS/wD3FqKU96QrdT/zHnAqdsAhSibRb0lRqoS0LmE8XWWS0Ooe+wW6PPb6t0xRxFRaZvMCWpQUyoMoLXDtSUIwrUC1Ak0f9Ksu4xrZuxtgUpzNtCwgZdmgBuJ33Z2inafs+sKySmfPQ4cAy0t5KMdGvG1pZz1O9RHZ9oJKvWwHgofGLybbLUKLSeih84CT/sxLPItctXBKwpB8TSAF6bNWyy1mSi3tAYh1cfGFWKEvTIPUa9UT0U2iUBnVs1TJaRzpUnxEdlzbOoEKnoAd8MtKpq+PpEBIGfrDKPI1XgttP2iDWxkszLRvEkBJoajhlBl4dxTbZlmi2kkeg2q1JH4ciUsKAHpMuYS5ZkJ3Ef3OeBinZJperFTu4ctRqqOZ592kXZVnAQAHBzdKiAzZBIAGZL108WWeRoBURynQ2SpEImkOMsvlEkyxkZsGzgAIATFqy2hbAJBUU4udFEHLrrziBaRx6w5Fow0y5wQEyLAsBiCniDT36xZl2HD6yVAsSBn0CiksYqKnkiFLnV15QUAt2i4O0fskFB9kqfm5UQlqA5VpGctCVyyQvCQD6xZVcg7MX0NHjTKvEhSFEltcOmignLMac4rbSSETD6JwklJG6zE5DCTQEuDGlFSW5THkcGZ375L9bEjqPk8WZM2zH/zSAeYX8EEnwgPZdlkYihSzX0VJdkmtFpDFuYhK2dTLUywUZnECsg8KvTweINQTqz0o3JXX8/6Difuwdp3bFqBEtbA8yrBFMpVMB7MbrsV4ga8MQo/IOYfd90JIAICuZdTJH6ifh8iglYWwsKUb46iDHHq3Ey54Y/KlbMvfGy61EGSnEQMiKHkfOH3LdVvks0hS0H1MaXH6Rid40U5Lls+POGdnrHXF0tPJ5uSet2XpVlmNvWeck6gyluOrQogTbZoDdpMHLGr5woShTzq+JeAhYyOdNefKKASk64etR3HSNLaRjSQpiOEAbVdHZpUtKmA0IcE8BFsOVVTNmxO7Q+QJifQUr+0uPKvlFxF6TxnMH9ySPemAEq8g9UN+kke94vyL9AymTU+fxi0oP2IxnH3DEu+53/qSR1b5RYl3xaFNhn1qGlylE6ZFKNa+ECkbVLT6NpV0w9OXWD2yV5Wu12hMuXbJqB66gpSQlIckk00iXTfLX59ivUXCf59y3YbktNqXgmzLVhAxLXNeUhCahKiVknoMPIRorpkWaylrKgTJoBP3idUltJMshg+hPlCvq9TMKZEkrVLSQA5JXMVkFrJclR0GgZoEWqYpIKCKuHcV88s4g5fpH3fJctt7LnKxzFqVX1i5HBuHQRGkEthS+pJq78icoZ2RCMLOTkfrpBG45ClglQwgeuosBpnmeghKMUkyVgqO4nFmN3yGkWkWdevZnTJOnNoJqslnC0gCZPUqgI3UueCQ6jXn3RwWpUumCXLWlRSQRmGfeA3m074xijiUlSVFKVbpCQahssvrKLFitFMGQdyyXJyfccJ6ZHOsNVa1Yi8wZAgsWdqhm0rpnEPbq0Jy1L1gmKV87H2eYs/hCXMz9Fn1GJOh8+sYi7rtm2W2MpDEhSgACQpIBJwMK0fwq0epLs6VLIxJLIxFT4QCANV1Vq7CukD74ucTZQClByHQoO6TxByfiH1YxSORrZ8CuKdMsXIETASVkJIpgQFKU77oqKGFOs0oa1ahBH13GMTZ50+xnDNSSgmhGXcdOhjSXdfCVJGHCoO7FIpRq+t3O0LKNfsFOyyiexz3eOX0YbarQD6IOdHL+JYe6IVigLFsn4tnXoRSOIQDr5RMYcRyhxTuk4SySxLZE8Y5aZpUd8klICa5gJoB3RD2hYgEscw9C2RIyggLMmQCgrcOC2FlOaO7gM3fEJUTwpFy7T+GqrELcFga4S1cJOjZtvQPHPjGMW0kEoBJAcOwdsiWGtBD7VZqJYgle8UgF0gEmoKR1o+UdFgSWU4UDVMsLdQzbGQlg2uR4NAy221jhQrfVmQWz4NppBulbGhByelHJU9JlkbzqVibFu61KWzrxjk+auXLK2VhyBLjXTj5x0WXCAwIApkW0148o7eUwfdFocOSClkJJ5usjEBwAMcdqTPXS0xpBbYNpy14kBaiBukkeGEjzgpe1h7N09iAr2ipRPcHA8XjzTY/aAyZ6STQ0L8uMepXraCpCJoLpUACTqWzbpTwj0IrT5WeLkdybM4mUXOhEJKcRCavpl74sptCX3kk/pLHzBh3YS5hDKwAu5VXTgkPBEKRQeB8DCgjIuZRS4moArnMCTmc0kuIUY1mGtCZct8SgpQ0SaDqrLwipZ5onYjmhNBwLcBwFOsVLddYUnEGDrYBzhycjiWg/szZghCSUJmBLbpJCSS7YiCKPzDtCwjFR1dzozaoy0vgzttu9Bphc93vEMsGziVLAKSpzRKXc6sI0a7EVzVMjESsgCX6Lk+ilnpwi2uUEKSQlaaEGjVIZQFToWqfDKLrM0jkeJN2ZufstKSyUqC15qZ8CWzGI591Oca+5rCmRZMSAAZx0Dbobhxp5wNvG34ZZSmXLS1AXdVaPo6uopoBGgnzGTJDUSnJ+Z/iJznKUdx4wUXsQ2S7cRBKwk0NWoMeEmqhvChbXk0dmXYpRKiQd8JqwzDjk/LSLFrvBcwMpKUpJKt1Lcdc86QpFpUVFILhSd84Q7AioOYUWFRWIFbH2OSSEmYGSlwEihUxLuc8OcRzbWFLGJygH0UliBwTRhDbTaCskDIcPdD0SgB9V/gRgDZlvWoYAnAgF2FHPFSsyfLlDJcpWenSLaEAxbs8sEgKOFOWJiTxokVYRqNYONmOhrz+s4a6hmmsFFyUTZiUSsZSC2IpapYUSHLdS8dtvZpWpKFEBL7yqu3AYXrBMD5ctSswTyGf+IvSLvmkBWJkoonESw1YaDWOSb2WFJUMLpDB0A8q8TzhlonzJx31qNXCdB0TkIIBqpMtWJM0uGySMQPLQNGLv66FWf8AElDc1Yl0/FtI3Mmz8Y5brOkyikpc1fgQaM0FOjHntk2oUBvV+hqPqkFrNtBKVV8Or825eMZ297q7GaUh8OaTyOXy7oHKf68Iu8UZboTXXJvxbZayT2ySTmSo1OpL6xclWRJ/3pA5mYB1jy5aYnu67hPKk48KgCQ5oWqRCywxirbDGTk6R6rJs1lSWm26zJfRLzFdwAghPlXfKAUVzJpJ1/DHMkNibzjzq7rrTITibFM4n1XyAGqodMtBJLkknN453OPETrjgfMg5e9/IW6UOEPRKBhHeouonrAZNpShyhIB5qJMVyqIFzdIHqLRWjgLi9CQhL0JJYkUJYOX0yz5wjPKkKJG6DhJBGr5ccjA6VLJz8olNmielFNTA865VglSCCDpkRGq2W2lUkdjNG827iyfi2RLUaKkm1qAwAuODDvYwlWbtdB0y89Dzi3VfEvuczwJ7xNIZiWU74iN1shxBflE1nSFCWlRAdTOaUfLE1M3q+kCbDbkpITPBI9vVvzAZ9RGiN2omoT2a3FcJBceXdWHjJSOWUHDkFKWXoS3dChk8KQopIqCxhQ4hmr9s2Fcuzo3uyBxnQrU2LuGUU7ktyQezmFsJ8ngrYpDoVMWN4q4CgIoMSumiXzMDL3ulK95B/E5OQf1KU3kIjimvQ/xnf4jHfmRpLPKSZa1JOFQOIb4AbLChDEqVXNwABA2YtSi5rRs/IRn7LPtKKFGLvHzeLovlYbFKWG4B4u8bXBwaia9JNBoflGyumcFJlzAxYAsoOmvtA0Z+MefW7aCWpJooHoI0WwF+pUkyz6rtzSc+rZxnCWm2bUro1dsRNWkTFJUwZIUciAKAHlyihZJzpmKGWLCO4V8yY3pAVJJQAiTKCt+YScQwvu0YAk1CWyjzjZ2e8pYoWWT4xBodMsXclwX4xNMUArD9ViOVurb1SXieegYngBJ5MmoLgddBEsyU2tW+j0hiJzBqHu+MR2m8FqepIJc8KcoIC796KUBG6lOZpVTVDnM90VZpSa8eAitbLWBvKPCAFu2m9VDDn/MYdRbNEqekUUWA4xGq/ZKaYg+jV84wy7atat4kvRoaLO4NWKdDQ8xG4KLEjazdp5SW9J+mcWZ9/wAsHDMxoOoUkgju0jDzZIwhiHfIEnhV2ESrlbhUV41qNRUkAaknjAsbpRNxdezMm8ipPbBKkDdoC4J4OMvjDbZ9iC01Folt+YEfOMPZAoKBTnp840l3baWqSThWVigKl7xAGiVGoB4RSORR2ZKWFv0srzPsomUPbSsBLY2UE65EgFWXqgwIn7PSbPacMud2+BLqVgKQFHQOST1pGqXtKLS5nLIABZqqGtMhy4CMndZxTVh6ljAlkbiw4sfnVonLu7kQ6akKLqS36fL65xPNITTM8PnEYQonh3Rxau56WnsD5llUxIYgUJ+s4ry0uoQWXd7Zg0+soXYAFmiqy7E3jHSCzsQKPX4c4aolXAiGLdxEqJZBdqZvwifzHvsSyLuWsFSUEhOZGkWbOhKgMVFBwTx7o4J2AAJWJZVmMTPwJ5dYEzraoqJPOsI4ykNcY7htYRVJLvkdX0ird1oElK1oKkLTWhoeqTQwOTOJMdzUx9YEGvERXFFw7kMrWRcBNP2mH17PLUrVQUpL/wBooIUYz/h606IURpCj0/6fuvueVU/0sOJnOojdRR3NctHiNc0GoBZ2qRXuAp/MV5TO6jQd/hFn7wJuFIlpSEhnSKmrus6mJ6UhtTJ5FnlrBoygXcrAThAL0NSolmaJZV3yymiphWobqUp9cqonNyG1AzLRCmxa5DnFuSoJYiqgaEFm1cQjYShbLgWQO0lhTkgJUGW4zbXx4QJl2JUleOS4KTVPrD5iPQbg2lSiae3BGJ8U0emEgH8NBNEgmhUK1hm02zmJS5gEuQadlKCnUpLPiD1ZqkqYGrQym1yLpQ+4NqxMklKhjDF0OaEhnAeqeUZnZu8hLnlKvRWW74FzkqH4ss4Vp9IDX8wgdPtKlr7RmVm415wyxpuzOR6rOsT5ejxjvYszvSBey+0Ho9oAVgbpNRyLZODBy0TVqUVzFBSjXE/lwfkI55KmOK7RKVMHaqCEjiDWmRbjDL8vmUmqZbNQb1CdGS0QpUHZQ+hGWvy8gtRCfRyT8TAZSEdT3Kl5XmqaqpYZcukUTZieBhq0xYkqOHEfaYczDcLYsW59p3QiXLwJYOfSUojUq0D6CK+D6MTSKrbhUxLiLOBQ5RNtlEUocFROp3qnyhMnIiNYKQ2Ssh2OYbuMXbKnHRRwpAyAz/mKW6+sFLJII5wHuFOmXBcYVKxhaUBnCMyeZ4RmVWdUmcJo9E0Vy59I2NhX2X+2FOmj1YHgDrFG8ZPaIJbLk1OEJGTWzLSjFq1ygctTLfRVehgp96ThehekZiRbQlRkLOXok6jQRbSSCx/zCTwjwzpF2baWAOop3RD2rtzinMU5aHSzXkIyhQsp2y+tSQDUBWYfI8oG/wBQUlb0rmMhE9rIIpA3A5q/KLY4ruSnJrZDps7EoqYB9BD0TIbNs6kqZjHEKirSommyzLmRNJOJYbN4qPGm2N2c7ecEqOF3rqABVgc4m1QXI0F22SWZSCUTCWzr845BxFolSvw+xEzDTGVKSTzw6R2KqCOFzk33PF543Qlq5mLdkmJQK5wPBJPOJG9ox0NdhLLlptmOFLlqFcois7EgJHUn3xdnWVSkkhgxSlKa4phVqkRN7bIZDlWoFFaq0b4mH2ecpeLEpSiSKZksGG8cgMopTZCpailQYpLHkeoiew25cqYJksspOR4OGo+tYWgit1kCFp3goLSAvDkkqdkkt6QgQmwZgUI84NW60IMtCUBQUDimKUp8SiaMNABB6xbPS5lnmTcYRMSqgORHHkI2vQtwxhqexjbrvXsVYZqcUsmrZjmPlBi7tsEgkKcpc4TqBpSBe0NgIDociu8zJP6XqesZKZLWkuHikFHKrRpqWJ1JWj1G33qn7stUpb0w0zr5wCwkYAgYjQYWc/RjHybxJIBDV0jcypCjgWnXCMTsxOURzQ0VZ0eGlGadFK1ghSnz+PCJ0Sw8tOiElR65wrfZiJhqCxz0PSHWdy9IlexZrcgTLOAnVSotCXvADJIf4RKUANlEAQKsc4R7jLYQQrAVA6nXhHXOJKeCXjipRYJ9Xh3xx1Ak6kNASC2jiVMkqIHpNlBOReAxJQ1KlRgZXCE83JhIfEs8mEPYlIPWS8ZZQVLxEuQAOWrxUtt4FRHsgM0VUoZCRyhICS2bv5QvO411sjP7TWUkJmJGTgtFe7toMICV7w8x3xu7ss6CWWnGC+7k9cjGYv8A2UCllUpIl1O6C4HIR2YZRnDTI4MznDJqgPkzUTA8tQL6GhiwzGoI90Y+ZZJ0o1Seoi1Z9o5iaYu5X8xpeGfwuxoeMj8So0E0FuNYrzJZCg8V5O1b+lLQfKLqNpZRP+gk95ifTnHsV6uOXciQoh2OdKxes12TpoARLUW1Ap4xcuu/UuGlyE8CuvjDb82ttU15aJ4ZzuyU4U/u4d8BKcnVDOcI72SpudMhQ7UhczSWmrdTHoVybOJlysU2eEzJiQcBG6OAcco862bMwWtMqaoKwpBFMiWzOsetWib2QT+HKmIcOUFiaanMQVDS99znnl1qo7IEzFISSmpajpU4PMHhCijPUComoqacI5DEzy52y8YibEY7MW9BEtlktvHIRfgQkRKYEcaRZu69FyZqVneKXYK5hs4mFnYCYpwjj7R4CIbytomrxBCZYCQAlPLUnUmJ3YwXsF/SigSloCJZZU4pDqmlOScRqATUwWtN1WZctU1+yJ3jgqlAL4UJTmVKpTvjEERJLtSkkEE0II4OMi0K4oKZbtl1qlzJaFtiVhUUu5SDVlcDygzOWWWkUGGo0cnWB10y8Rm2mYaIBJJ1Ji5cn4pUVPUAnh3nhHN4hNpI7/BNRlKb7IoyZImKImKL5AklgOASMzyhDZYEEE4QTulXpN+mD0iUmWpkMSc1n4cIfOAJxK4UbUxopoTLn1cI85vi60SppSmramC9zTu0lADMceUO2rkAqCgOsZ67Lx7KbyJrHVKLyY/mjmw5Fjyb8M26LsCpePE5fI8OUJNnShLnPhBC6LwlJTjAxTFZJ0EDb2SXKioCuQ+XCPPi7dM9WSpWimu01ypHAXbdNYQQnV3asWH0Cg1Iqc7fuV1FPEvCKPzRYWnkIiVI5M8A1kkqQdCDEq5LIcpIJNDECHESmaSGJoPKA0zJkdotAIGEHKJLEQWGAFXExF9zJO5vQZXZhZkVBExYok581HpG42Q3O7G3axmLHsgD5wSN3g1OHvilc92zaqSmimAJ+ucH5WzaQodqSSz8ukVTS2RyuDk22Z202BKjmlhw1iva9j5E+XjeWlQxPVicIyA5xtP6UhlYZYBAGlS9IuKudEuWHQCogacYZZGmboRfJ4uNjpRB9IHrHRslJSzlZPWPZJmzktSMOAYiQCTx1ZtGgZathQQezcNmdO6KrxD7kn4aPY8/sezUkALwjDiY4i+j5Qcs1kSEkJZlflYBIqTE9v2XXKO8kkUBI4njAzau9RZrOZKDimrYKPsDg8aLeR0LKOhAu4r0C7cpQ1JSOgyj2q7bMgSkTMlgUCjRajkWOnSPmy6LQZU5KuBDx79cV8JmIR2iipIbCOEPmjUiUHaIrQk4i4GemXdHYmtmDGrBiwvRx9ax2J0VPIJCEgEqoB74dYkrmkISndOf8mLd62JEksshaiHwpNE/q5xUXeKiMI3U8E08YfdihLayzKRMloVOTNaWKIyR+XrAMmHKW8SWEy8YM0Eo1AzPAQapGG4wOsS3fYlz5iZaA6lFh8+kSSLqVMWJaUK7RRAQhqkHXo2sbS3SpdzWXewrts4MGrgHD+YF+xgTf13MEWKWd1DGarzz1i4mQhEtKJeQ8TzMUbvSpKHLqVMqomLiiAMTaMPnEpew6JEKCavvHjHCkLGbE5RnzNJLvlxi7ItVHNGgOILEbq7R0k8f8xhtoLmVImFJ6uI9MkXgAKUoX784G2y7EWhwQS/DOGx5HBizipIwty38qWWJjVXfaZa1hat4CuHidIzu0Oxs2zF2cHhmOsBpFuXLOoi08Mcvmg9w4vEyxeWfB6FbLUlaXIZegA05xVUwAgHY9p6MsBUFE37KW2Jw2UcrxThs0dnVhPdMsFZy4Q9KznwhqLXILkzM4eLXZghjM1enuhN/ZjjULfvyi7dlyTp8zBLQS+ZyA6nKKC9qrNLIZBU0Uby+0S1LSUyj2SD7FCe/OKxxTl2ojLJCPc9Et0yx3WnMTrYQAmWkulJ4q/mvLWB93XbMnL+82lTrWdfRTSgA4RmthtnlL/Hm1JdifMxv0yicKVnCgVCulaws1FOo/wDRoN1b5ZasktZAkncQSTiPHrE820pOEqdSk86UijarWtZGEEhRAHClI7NupY/1FANRUD9hi5MvMqU6UudAOUXrGiasgrDDIPFKyW9CSBKRiVliOnOCk614A81YJrlkDGr3Db4RLIZJfIxMJZ4uOHKAsidNnqaUkkP6RyEFpl0TJaCszHKatp0g1fCEk43u9x6EpOITBn8YyO2f2dS5iHlnfzoM+samRbyUgmUopNCohm5wSRJwB8wTny4QYv2JTenn7HzNe1yLkLwqBB5xs/s/vrKWs7yC46R6BtlsnKtUsvQ+ooZg8DyjxuZKmWScyg0yWfEfKOlvWqfJDSlvHg91Xesol+2H7f4hR59Y9opS0JU4DjJ4USoJh0ly8c4woUWYgxMXrvlg43AO6dOUKFCT4Yy5PR/sjSFT7QpQdQQgBRqQDmAcxHnm2U0qvaZiJUy2Dl/fHYUNH/IHy/oaKWfcIdOjsKOZjgyYkYzSHz0+jChRkBnJOvWC11FlUpQQoUZmRPaBiUMVd7WusYTbuzpE5bJA6AQoUbD60DJ6TDKziaUo8YUKPXfBwLktSVROhW7ChRJlkVYms5yhQoMuDQ9SPY7IlrJKam6MugjQ2P8A8OH/ANh+MKFHlLj6Hqvn6nbN/wBzlnUE174oW1RM8uXqPhChRkbswqpIGQahy7oFIOKaAqvWsdhRp8BXBuLEGQWpTSIrEcUzer1rChRV8ROTtNhhYoekVbvrKD8IUKOvJ619Tkj6H+6/ucloGAUGvxjyX7ZJQCpJAANQ7V01hQojHsdOP4jy1Si8KFCjoJ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54" name="Picture 26" descr="http://www.pachd.com/free-images/household-images/coins-02.jpg"/>
          <p:cNvPicPr>
            <a:picLocks noChangeAspect="1" noChangeArrowheads="1"/>
          </p:cNvPicPr>
          <p:nvPr/>
        </p:nvPicPr>
        <p:blipFill>
          <a:blip r:embed="rId6" cstate="print"/>
          <a:srcRect/>
          <a:stretch>
            <a:fillRect/>
          </a:stretch>
        </p:blipFill>
        <p:spPr bwMode="auto">
          <a:xfrm>
            <a:off x="261450" y="1119838"/>
            <a:ext cx="3886200" cy="2913350"/>
          </a:xfrm>
          <a:prstGeom prst="rect">
            <a:avLst/>
          </a:prstGeom>
          <a:noFill/>
        </p:spPr>
      </p:pic>
      <p:sp>
        <p:nvSpPr>
          <p:cNvPr id="99356" name="AutoShape 28" descr="data:image/jpeg;base64,/9j/4AAQSkZJRgABAQAAAQABAAD/2wCEAAkGBhQSEBUUEhQUFRQUFRcVFBcUFBQUFBUUFRcXFxUXFBQYGyceFxkjGhQWHy8gJCcpLSwsFR4xNTAqNSYrLCkBCQoKDgwOGg8PGiwlHyUsLSwsLCksLC8sLCwsLC0sLCwsLCwsLCwwLCwsLCwsLCwsLCksLCwsKSwsLCksLCwsLP/AABEIAKwBJQMBIgACEQEDEQH/xAAcAAABBQEBAQAAAAAAAAAAAAABAAIDBAUGBwj/xABDEAABAwIEAwYEBAQDBQkAAAABAAIRAyEEEjFBBVFhBhMicYGRMqGx0SNCwfAUUuHxM3KCB2JzorIVJjRDU2OSwtL/xAAaAQACAwEBAAAAAAAAAAAAAAACAwABBAUG/8QALxEAAgIBAwMCBQMEAwAAAAAAAAECEQMEEiExQVETYQUUInGRgaHwIzLB0RUzQv/aAAwDAQACEQMRAD8A4bMiHqMBOhez3nmtjH5kQUwJ0q9wDQQUU0FOBVpghCRSSRAjSEE7VPqUcolxg65fzEc4/ehWbNnx4Vc2aMODJldRRAUIVjEYeDadAR5HS/ooWIcGox51cX/sPNgnhf1IAYnimintctSSMrbG5EQESkCiKsIak5gQLkC5RsrkjemZkXJhCS2OSCSmpJKgkKEUElRApISjKFthpIUIQjKUoG6GqKY0hBOQKHcg9jAQmwnEpqqy1EBQRQQ2FQEkihKjsnAUkCUlVF2i0EUwFOBWiqM97ug4IoSkCpuZWyPcclKEpSrTYMowDKeGWk2Ex/YbqWlhoEkTp4d76E8gtTB4AukmYN7x4fL3j0XM1XxBp7MXXyb9NoE/rydPBVw+GMmPCIBBHxHXpaQPmr9Phnh8UWEEzqDzceUlT0KTGjLc5hsRsAJP73VtlAvY0GRJlwIHw7DobC4XEk3J3J2zsxioqlwiBuDaQW5QZsJgHMQAC2df7rAxuCy+IDXUdea7yi0SbSQY2scoGvPb1WXisDJIIi9wpDNLFNTj2KyYo5YOMjicyLXLRxPZ6rnIYxzhziBz1NtFTxOAfSdlqNLXaweR+q9bg1EMyTi+vbueXzYJYm1JfqNlOAUaIctdmWiRwTXBLvEC5RtFJMjcoyVI5yjKUx0QJBBPDEKQQCgQkWwgoyClJAoSgYaockhmSlKk2PgosKBQJQJSGzSkIlCUiU0lECwyhKBQlFQtyDKEpShKlkoKSEpKiy0kkGJ3drZRhsCcEMqQVOy00OhXsJg7BzgbmGiJ1/MRyUOCo5nX0FzzPQdSukbhGjxHQQTbl8gBC5Ou1TivTj17nU0mmjJ+pL9CvQ4dmEnca6TGhPsFLWx81RSb+dusC0gmb62/RXn07XGzwBAMiBE/NNocMnECoTAAgAActz66Liv2OuLD8PiY1Dcvo0D7LWw+FgS4xA6TKDNXgSLAnQWjb23VYcQfk/wwHRIAdmAaIN3BsFxIdYSEuU0g0jQ4fTyuqEjKJDzM79PRS16LT4nuDQTIzWkabyeS5+nxOvVccxFIbwYkDmTcq/hMI3k955mR83XPsUiU+waiXqVGkSYL6pjRjQwb/mff2byXLdroygj/ANQ5bXgg2+QkLusE6o1jg1rKboGV5kxJ2bESOttFzX+0RzYguJqZwS4tDe9EalrbBwkiRqI3WvQX8xBryZNb/wBMk/BwSSRQXtTygigSpGMRLQpRLICE0qZ4UJCW+BkRBTtChYpQ5XFlSQSFC9qlKjcEUuSokZTU4hNISWNQpQJShAtS2mMi0gFyGZODUQ1VsC9RjJQTyE2FNiJvbAmp+VAtV0DY2UEYShVQVgSSSVUSzUeUwPSITCVrbMSQ4uTUJRCByGRibHBMFncGxr4vQaGI6G4P1XT03A5mtBhrQJ2OadB/pVTs5QGTMCfEAxpFvhHjM6jYefut5mCDQ595cGg8oBOg53JXk883LJJvyemwxUcaS8FV2DgEybAx0GhTa2Mgw0BzrnpZSVsSSZJysB/MNdRfc3GnkomsLh4fA0nYQ45gAZ/kHz8llnM0RVj3OBEVXEOlpygfE3/KNbT91O5jqnhaRTBENtLo0HMDTqbKfgXCW53tOky68l3hb66/RT4/jdP+Np4QUxmdEuA+EkFzQBPQGeunLMnKWX04K3Vv2Q5uMYbpOuyOa4fg+7qPc45sz4DiZdcA26eS2OIcWoYZgNQ5nHRrbuPXoOpV2r2ffWLocBFTwkHxA5W3DtN+UdF552wpZMZUbmc4tytJcACCGgEW1HW08gnaXSfN6rZNtRSvjv8AqBqNT8tpt0UnJvv2PSuG8Q72g2oBAcAQCZiTcTvp81mdquGl9JznASDEawDYGehA+aHZ2tHDqPnHvVK2cW0OY9pFjnafIk/dXkTxZXtfRuv0YMf6uNbu65/U8dcz3Qyqeswmo9oa4ua4tdAJuPLnr6qSlwt5EnK3/OSDHOIXtFqsfpxnJpWeTenyKbhFN0QtUVQo1QWmDHoQQfUKIvTlkjONxfArY4umAppTiU0oGGgApwKbCdCiRGwhJIFFMQNgyoZFKAg4K9pW4iyIEKQlMKFoJMjKSeQmygoOxsJEJxCBUoljUIRKEKiwFqYQpRTSNJSi7ICUlKaKSHYwtyNapSCqVmQrbyqlUrTkow47GBGUElhfU6kVwekdkuHn+HpO1aWk87lxJJuQLADbyWpiqZtmBtZrRvbfl5/2WRwLHkYLD0wTqXOg+KBULWMHmQfQFdViKDu7L3CJAAsbAbDovLah/wBWSflnbxL6F9jnXsDnSRdpbAghoEiAOfmturWZSwrspaTDWkWPjquDRI83ewVDB4QOnlbzmQT++q1MXg++whazKKgqUneKJLWva5wadiQNliywUpQUulq/ya4SahJrrQOH8PaXvDiDLjE30A0nzXKtpf8AeGm2Iio0C5MjurEkk7Lpw11WoQxwpinVeHk3Mw2IA8oupKOBwuEqnEua6pVJMVDmcczho1oGVtpC06aSw5ck3/6jX5oRqI+pjhFdnZoB+V72sEubXJeNmtLG5S4nQEjXouH7TdlDicXUql7KYeRDWBz3GAAXEmGgmJMErfqcXd3tYsZkNVzXPNQ7tEDK0abb7rKxuJfBms8AnY5f+c3+aHFllhyPJjfLVBThHLBQmuhNVpPoYTuKJENYQHPDWkunNJJMDX0hVsXxphAD6gc6BmyEnxQJ0Jm6wsdiaTRnc4OAI8RcahmYBhskXtPMqPPpDHnqQ1nrr+iqUnJ3LuWopcIuYkse6GurnYDwsaOep/TZVxWpts2gXkiSXVDF9bAWULsx/K0HnmJPmIaFIKzmUKj3Na4icsjePDlBJ0NzIM2EbqKiNHPY57XPdlp93FsgJIDhaxde/XdUGPzCRf8ApYrR4li3vqNNYfiFjS5wGUO8Ig5RaYMeizHU3A/4ZAudfnb0W7Ta6WG4dUY8+ijlqZNh6Jc4C46wTHorT+GEbuP+krKLjs0C/O/kn06rps2/U+nJOya3LN3F19gIaTFBU1ZaZRcXWa4ieR0noFpM4KSJyvuG2h2/osajhHO8UNi5N7/RbOGe4tbTYyM1vigSDvayVn1WTI006pdmMw6eGNNVf3RVx2BNIAnMJMSbD5qj3j5gQeX7C2eKUagoEuYYbBuZGsTa+/zWCHDbRTHqMyVqb/JcsGJunFfgsisRqBPLf2KYcUOo8wq9Wk0sMgF0HLa4PQo4e1yJGY685Oq3/PZ4RTbTv+djI9FhnJpJqv53LLHA7pOCFOiX6gax/ZCpT7sS4ujymOvOE/H8Ui+Jx/Amfw6S5jL8hlNKc4OBgg+Y09eRQLF0MefHlX0OzDkwzx/3qhhKEpz2JgaUbAQ9rU8NCZCStOimSgBAt5JrXp2dMTTB5GkIpFyKosm75R1HJia4oZS4BUeRwKSDSjmWZySZsUG0eocA4fdtvDTcymDtMQT/AMpv/vFdxXonurwRFvOOazew+CD8HTqGfGM/IfE+Fb4jjyRlZFjqfhH3XkZJ7rkehTW2kZFer3bJsCSBFp1klV8LWebMaWi93XMgT6T0UdWs0VLkvebQIne17NGmqsMe4uJzZBFg3yAMuIvbYIZOwoqjRwYY0AvNzLtrkGZyi5PpdRcdxbjh3llOWt8XiORxAB0FzNwbxosvgtUDDtDIzGc5J8Wu51Kix/FAHdyXEuLC5zYJhjiG7bydBtPRZHmisix9zR6TcN/Y5qhxt+IDq9Q93mcYbSGUC5gFxkkmOfPktGnhwTnFPPaRmOYn1MrP7MtpDKHybv8Ay5wIfOZ0CWzmj0PNTdpscatU0aLgaLAB4bh7iJJkbCYjoSs+p1EseXbFcLq2Nw4VKFvv4K3HQCykYF67I9wPur9DB96S4n8NuugmN/JY3F5DKQOves1PkJMe6f2ic+lw55D4bUeGkETOY3DXC4kA2MiOWiZqpS9OCg6cnVlYFHdJyXRF1uMw5k0w5zW/nFrj+WfiUPFa4dhXnQwJkXuJEjY3j0WL2ZxVOnhXk3OeG+ZAHpt7LRxzwcG5387QTCvSRnCTi22vcrPKMoqSVP2M3iUVTSkwG5GuixDTbUgxfprK16XZfvKYeG1IgFuZwgtsDdo8z7Kg2iHNe3SWsiNj3bb+8FY/F+3GIgUKT3Uqe7QYIcf8SXC+XNmgBaM0Jbk4gYZxUXuOirdnGg2pA85cTBJboJvz0ixVXEYAW8AGtw07EgSdtJ9UexHGX1KraReXtIdd1yyxMybhs2vzWvx9zqdOplgmCG3EEOdr5XUx5mntYyeKMo7kYGFq02Sx8CTrMa87rqOH8MpgscQ3mPE4D3B/cLzNwa4+N8uOupC63gD3Usozh1N+hH5TE/or9eO5J9xHpOm0bvbOrRGCqZZmGxDzqXACQfiHMLznBUc5g5ojZd3i8a17HskSWlt4OpF4K5zhjHUpLwADA19eYW2Drgz1Zl1aEGIkA259JUlClmB8JPiMkHS8iQrmMw0kvhpzG1rwdD8lNw3DBofZpOaPIZQQtEVbAk/czMJjRMGRO0euxWlxHhjogkeMWIMj78lzFKhlxTWscTLwJN4zEZgecSvRONYZroEAgEjTSAOtjdLknCTvqiQkpxT7Mx6NHMDtLjPy/VMxGBDWknbceQW3w/BzhoMSHu2uPHz/AHqk7hpcyo+Zyvgj/S2IPqkO4u4sdxJUzm8RgHNGYXbYzylVC9d5h8BnY2xEtG1jsVyvGeF5DmbABJkciCRboYXZ0PxF5Jelk69n5ORrNCoL1IdO6MrMiCl3aIprsqzlcClEFOFNIo6YNhaEEAirKIMPVzMa7mEQFDwyt+Czy+hIVlwSIfVCL9kOl9MmvcEJpcldXOHUm96wv+HM2fKRKqaVWXGTTqz27sy91PhuFpvGXwNDwbEEguA+lkzH4rxhgBBd8MQL9dwucxvHnVGsc4uytIbBLRLg4tNQhvoI8zutrj2LArUCwZTkN4FyM2oOq8Tnzct/dnqcWN8Ir4/CGm9rTBlwgi2octPi2JY3DhtpLmtbFzmHi26NKy8dVLq1HMZ0vpoHDmfNP45XgN/ztjSwyVN/QLnzy28T8v8AybFi4n7GZwrO1oDXRa4c3MCSSJ+IWWS/DPOLrvcbyWkgENtAi9zELc7OVGvbFs0abxJ/VUcY4NqVwYnvnRYzqs7lL51qu6/A7j5f9GVOzWDp94zYhzt7y6oBI8gIWtU4eHYmsTJioRd2wtC5fg2OyuFSPC2oQ+QLEOzQ0C8mfktPB9pxTqVHlpfne5zb5YDjaTebIviGjzZc0njXWitNnxwgtz8mZ2jEPA5VhHkHKLtfjGnh7WWJzg7agx+qi7Q8cc6m5wY1v4gcDc3zC/IqHuqVYl1fKBAcZLgDIkwAY1HJdaWm3xx8/wBvP7GJZ9rn7mBg5Zh3G48U335WXUYbC1X8NbDD/hMIvdwjUDdVeJ0aLaYFODcw1rWvESPita2klTU8U91LKM4hmVoaCALW0ED+idDHtk2xMslqkOYC03j4KbrEGPAJNvJcb2pwv4+Zt2vGYFsnXX7+q38LVNOhkrZhN4OYzAAuAsLG0SXfhkubtNo90/07YndwXuzjmtrUSWCxBdYCbXmSPqui7TVG1qMlwJa8QM7SYOsRc2iVxOHwdRzxBa0zYudGl7FbVSn+LRLiCGkh99cwAtHUBXkjCeaM5LpSdd6LxynDFLHF9b69rKvdj+Uey3+y9GWPP5adRlr/APmAj2lWf+yGXPd3kQCXaTfdQz/DtqAeGlUezObGYPhN7iJOmsJ+ulj1MIrGqaafK7d+gGkw5NPNvI7TT6X1KmIMum0g2jby9ksK8k1M126tFvjPKfKeSZXqUgJbVaSNrDcdU/g/EKAqkVsuRzdSbBwIjTmJWbPBqNrqjRhkt9MuYaq4vy5Ya2Gi0FxgHUe1rWKNcZXuytJBMEkFotyJEE7a7KDA8ZptxJa0jIagLSJIiBEWXQ8eNN/dFpB8JmDJ1sCuXilkjq1afN/Y3ZFB4HT5R59R41RfW8VFsZoDvza6my7rF8ZZTphzxmzGIAE7H6rynA05rAT+Y/Vd7jeCVcVSlrrUHAwZ3gi2m3zXTyZNsHKTOfji5OkjpMA1j6ViSx/iBJvoPi6y1aPDsCMj2CHBxG+2Vswd9+S5zGYd9LABuUA90bg83XDr3tKu/wCz6oRhvE6DncGi3IWF+Z+aS8q27n4G7Hde50wwRpnDsguzVHDc+E3MkbCyxu2PBwyg8jQAkejgf1Xb8JcHNpGpZ5JDdpdvI2kNHuq3brANOBrQZAY8yLw5tyPdpUwtPJCS8r/AGW1GUX4Z4VmTmhMzJwK9umeSZIGpzaaa1ycaiYhbskyoKJ1VJXuRW1mRwur+E22kj56q81ywsPxDLSj8wMR0n7StA8QYADMyR6ea5eDUQ2JN9Ejp5sMtzddy+Sk16pvxzQ6Cev8AdZtfiLi6Q4wNNkWbVwx+4vHp5TPTuJDLhafW/OQ7K6Sf9R9l0PFsc3vqMOEZHfDfd33C5Di/EQ7D0mjVrG2/miAbdMqkxGKzFjgIyti+9l5DLp98tzfHK/NHp4ZdkaS8fsdFxHiJ7yhBjW55gHRScSx5cJqRYTa0mCJk+Z23XMNqufll0BshuWxEi90yo1gPxSZveTrfST7q4abFBRVXt6WSWecm+avqWeA47IzxEzeAAeZieYunY7tCyk7OWuFoAGk67SocJj25fC2db5B/9iFl8Xe9zDMwPFq3rtEfNaE+eBL6BocYY1pF3ZyXGBcF0DfTTW6ceIGJFO3+8+PkAueoYguaDlaIltySSRudt1bosLj8QtyH3lE2wUXH48n8lLW8tc76n9FL/Fvg/iNHINpgRy2WdjhUAgOAlwEwJup+7DR43OP+o39lTui+CQtcTd7jrp19LJzXOMy+ra8ZzbXZChhA9pLWPIGp8ZHvoq+L4eAx7mucIEwCYVR+roRqirxRrck84Akz+qzBSaTaLcyL+5WyMLTZR0AJbrvJHupMF2RxFRmZuHdBuCcrSRtAJEq3khjX1tL7sihKT+lN/Y54honQk6X3W5gK+c0mZmtkxmJBdJMAATryWfjOHlpLXNLSLEEQRHQq7wwMw+Jo1C3MKbg8ttJynbroR5BMkvptK/AMf7qZ6JieD1KZ0HuPdYHaT/w7hF8zeX8wXc43D99SbVp1XFr2hzTBuHXGui4PjeFcCQ57iJ0Mjfkufo9W8txl1OlqMKirj0OWrB0E5bKnVfI/ot1zjmLNRzMRaNI1VfG4IFt4sfquoo8HLfUy8NUDSCNiDvsuv4Njc9MxNnA+4vHPRYmFwLQPEJBj8wbGvPVa2DqC7QBAAImOZFiNP1shlCqkHjfNHJcOoxiPFs5w+q9d7FURU70BxAytmI3nmOf1XnOJpOknKSDputGrVqMYC17myL5TlOl5I11SNRi9bDLGuL/2Mwz9Kakdn2qxAY11OJyNDTIA+Iyf+r5qTse6n3TGvu0VW67yacCD5Lj8LinvpvzkvnVzjLhYHdaXC6gFNwAI3B/lIvI5XhAsKjj2XzVBSybp7u1nrOGwjHvpZYy03AtA0kAi3rHsVW7UYctwlZswHUsQ46RJvPnY+5VfsVxUCmG1HjNtqXH0289Fq9uqw/gsRBBP8PXGosQw2+aRBOD47USb3ceT55Zi2TAIlTZ+i5MuT36T3jpB+G+nMGV6fH8Rb6x/c4MtEuz/AGOp75Mc+Vyhxr/53e5T/wCLqO1efePoj/5KPhg/INdzppSWXw/HhrYeS4zbySWmGqxSSbkkJlgyJ0kYScHIkGJ+iNN0bT+9l5g7tEwYTdLu7je4+8JrXk6THLZbBx9MYZrWj8XO4ucWiwgZYPK5slznJDIwTJ8JjiagcZcYM+Z2A5C59FtVMQZAJMxIgRvG6yOFYM3cfysPubfQrdxGJDq1MtZAa0AA+etkySfYrcIfG0OBm9jJnlqruIw76dMuLQBpFpE6GPZRcRqk1WVcobl0HMzN7rQxGJqVKbpjLHiiLiQSDbS30QNS4f5B380ZvBaDqoDQY8NzvqYi+tvkn9osEKLIaXFxEP3YGmzZP80/JHgeYOfkIaBE3PUW+a0eK0HjDkuIInmZnTc6oZqXqRp9y4yTtM4nhfDjVY6ZDGSXkCedulgfddp/s+4PhDnbVDHVHTAmXNZEG0Q0nUEX8t+S4BQJJvu7mdAY/VbTKRp4mllcf8Nxm2+bn5KtVieSDp0XgnWXyUOL08pcwHMGViARBBANjI6LW4Dw+jUczvC258VxMax0nT1WZxWlZwNz3kk8zIutXAYENp59CC2CItLot/VFmTeKr5oJUsi+52/EcfTFH8PL4YaxuUhvQWGl15txKnlFdstdESWgtE3kBpuI09F0NPxEeJwiTIPkfLZYfEtKvUXnUrD8PwrHJ+5s1U96XsN7H0qdTHUhV8TWtztbE5ngeERveD/pXf8AHcZOapFfKz4adIOY6q+Y8Tx4g0HYes6Lz/swCMVTI1yN013P6LsajnHLJMQTc/8AuCD9U7Poo58m6TEQ1LxQpI4HjmPrVMpr0H0w2Q1zu9cSDfKXVLnQnXnZZ+KqxB3i2+66ftaAQ0ADRp98+/suaxOg8v1XQxY1jhsXRGdzc3uZ6ZgsY3F06Z8AL2+BtSiXtlghzGHvIAbyAbYBUMZwxlag91IFlSkA5zZcWFpbmBaHXadRlk3C5Xg+JDWkZWue0h9Frsoa905S1zjqIIIExYrs6mND8PRpuMkUwHsaM1xSgiBNg4bclyo6X0crcZfZHReVTxdDhqz4BIE2MDmV0vZnD4fGMyV6DWOa34g5zXG3xAzMjXcXXLuaIGlhZbHDsRlh0xaNB16J+thLIlGLr7WJwNRbbVkXGuC9xlgkscTlJ1kHSd1QwbgKkGPh33v/AHWtx2HUqL7yXO1HKQLx00XPuGV8jVbse541u6mThS4MivxD8V0Dw5i0wb6m4WzxfiIpMbN5gNhxFoBJMeixcThWtEsMyRN817/daHFqGZlIumAIHsPspGyPgvcHrd4wvaSIkOGpmRHnY/JavC+IteDlc1wEhxuANDeItZYXAKcU6rRoWk9bDn6pcEwQFKs0GJZBO9w4fqVck2SLPTeC8Sb3LHNIIc5gBDsoOZwA1mTfTdbvafE5sLWmcuV+a0WLfy3uInkvKuH4VwpUqWYxSrtqDr6bRfmuix9eo2nigXTmdWcBtFQMI9QJ+ayShyOUjyKU111OMOdo0HLWyt4Lhrnua2DJ5AnyWhtRVszqLbpGcynzCexq6vjfAQ2g2pAZkY0PbOYl2bK4nkSCDy2WNiOBuZBe5gnS8n9wkxz459GMlhlF9CJvDnQMzSJE3EWO99kka2JcIvmEQCeQskh+vySokFfAOptGfLew8QNwJ280+jw14aKkQznbYxz6KU8JeYkg5RA1VpuGqBmS0Hqfsqc4+Qq9iOjhmauBIcYlpgf7wdyN07/sB5DoY+Q6GjwyQbyTPKFY4dTfTBvqZt/VajuJPOpcSYDp0Ib8PtJ91Ft4qX3CTVcos4WlDH6DNkn0zD9CtDD0Q6q0E6B2ltAY+a559QHURcGwAkidY1FyVMzE3BDvENJy/SIWvfF9GZnFnQ4ugHVKYdcEgfvRXKzS1hufZvTouU/inatd475bxc8tALlS0MU/JD3+JstIJJNnHUzc315AKuOEBsfDNrhNGznAwSW6G8nNurHE67TRc0uLhLjtFjPKVhYTHtaLhxvmsQBIn7lVsc/M1wpghznBxc50nW4EQI9Co43KyK1JjODtyVXOlwaA/wAhf7fqtF7QKmaSft0KpPoZcPVhwzOa8iYFzs0AyfL7rUHDxlDaZkAACXHNpuQ2/wDRXOG5UiKSjLcVsbh3EB0fE4HUblazmFtAzmBGXcx8VuizMSx8ZCIFtwNPPXTkpWVXDMCzPsRnLRblGkKTgpLbEOTaqTGYbieVwLpi+539eiOPoZ6bnsADSLATbbfyKlqYEb0gR/xXXt5KnisUWNyta0t0y5ibeZGt1MWDa+S3m3MyqzMtRv8AwWn/AKlI7EsaSHxtYh0/FePRVKlHOW5iRDQwaRAvcxrdPqcKdOrXDbx3tz8KNw5sFy7EoyucQ2NJ3GzefVMr4c5mi12kD5JtOhlJka2s4HlzFtFPiMWHatOhA03/AGEyMVXUuyXDcPqMLXHKcpB+LkZWtg+0FIuYQ6InUgRIIudFz44k7IWkEyI0HKOajwdYsYAW5Y0Ik8+qVmwQnJNdUHHI1FrsWHAZdRodCJ9Ar9SuwMaAZg7QsIu87dCp/wCJJ3Hs77qsmLc0yRyUmqN7HYpr8LRY1wlr3uIJGYSXRI9VjVaU7tt1v6WUdXGkiCbC9pUDqmtzf98k2EUo0Ksp4zDhgyt0zTqDqrGKqHu2N1yzp5W+qY+hOtxMGRpaRHunmkIA2HOf7BAkvIcm/Bb4M3wVAbHu3WNidPlZO4PiBFQGxLJF9Y/uqoFotPPpy8km0QjdFRs3sFXAa24JzjNzAOllrY3iLIeA8Xc8ajk0N81ydOkOQUzWToB80ppDU2T8GwdOpWH8dULqQEltJzWuJ2AcQABvvp6jTyYdtX8J7mt0bnfmcHaaxHqsFz8pghoI1mfum98JBMW9B6jdKnhjJBwyOLs0MUW0C4ENqBwtDxUls/mAdE2+Sq8UbSqPnK0+APlhLQSWyRBIkiC3X8vVZ2HDZkzALvCSXDxHa1vK6nw/FXhxzmWEDVo2A9ogaQgWngl7/wA9wnlb+xfw/ZulkEhkm/8AiD/9IoHjFIRabbN0PLXySWd4nfVjd8PCGCn0+aXdj9n9EnVOgU2FpB7w06E7LBbKqybh2AD3GRMCbSdwLq/Ww7I8baTGyDnFIExfw23Khae5qZWaESZud/uVT4piXVBlLi1rSIDbD1UhJ7l4H1GMafUr52PccjS1oO8EnXYCB5BE0R+wFSp4WakZ3gSNCBt5LSZSAbFz5kkpuVq7iZkr6kAooigpX2hNcYS9zJQ3uBy+qHc8k8nTzRb+kq9zJSGd2evup8JinU3SZd0LiAOtun1UbRIJTag08pRLJLySkTY7iD3nwta0jclzieh0H71UDK9QOJz66jK2PSybsP3unNH1+/2RerIj5JG4uoJ8RvrYH9EyrWc4yTf0HyhMqPgjrzUxMSOm91PVkubKq+CIs0v8v3ZNNLr8lPk/fso5/RT15+WVtRGKPVB1DqrTXzCfVpCAd7/Sf1VrPPyEoIZjMMLOb8JFxyO/oqwoLW4eyYn8wdPpGnuqxYA4jZbsWVtUy5QT5KJoJd0ruVNc1P32BsRTNFN/h/JXYTS1XvK2Iovw5iLC878gERhzznz8oV7Ki1soHTL2lF1I/v1+6RI3H15q4+mFXLNUG33JSIRl5FSVKOVxaQWumCDY+qQCe0Tqlyg0rLUbK4A6XRyjopm4cEqCqzKYG10muLI40NdTBH6wo/4fqP8A4x9FMDtJvHzT3mMv70MKJvsVtRXFBu4v0J+ySnYJJ/fP7JIXNom0/9k="/>
          <p:cNvSpPr>
            <a:spLocks noChangeAspect="1" noChangeArrowheads="1"/>
          </p:cNvSpPr>
          <p:nvPr/>
        </p:nvSpPr>
        <p:spPr bwMode="auto">
          <a:xfrm>
            <a:off x="155575" y="-2560638"/>
            <a:ext cx="9086850"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58" name="Picture 30" descr="https://encrypted-tbn0.gstatic.com/images?q=tbn:ANd9GcSEPUfgim10dq-EMCBP8rZNt8xcUAYjLnsSsCI847VSQxpyIxlU"/>
          <p:cNvPicPr>
            <a:picLocks noChangeAspect="1" noChangeArrowheads="1"/>
          </p:cNvPicPr>
          <p:nvPr/>
        </p:nvPicPr>
        <p:blipFill>
          <a:blip r:embed="rId7" cstate="print"/>
          <a:srcRect/>
          <a:stretch>
            <a:fillRect/>
          </a:stretch>
        </p:blipFill>
        <p:spPr bwMode="auto">
          <a:xfrm>
            <a:off x="2826399" y="2032297"/>
            <a:ext cx="4148749" cy="2743200"/>
          </a:xfrm>
          <a:prstGeom prst="rect">
            <a:avLst/>
          </a:prstGeom>
          <a:noFill/>
        </p:spPr>
      </p:pic>
      <p:sp>
        <p:nvSpPr>
          <p:cNvPr id="16" name="Rectangle 15"/>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Divide</a:t>
            </a:r>
            <a:endParaRPr lang="en-US" dirty="0"/>
          </a:p>
        </p:txBody>
      </p:sp>
      <p:sp>
        <p:nvSpPr>
          <p:cNvPr id="3" name="Content Placeholder 2"/>
          <p:cNvSpPr>
            <a:spLocks noGrp="1"/>
          </p:cNvSpPr>
          <p:nvPr>
            <p:ph sz="quarter" idx="1"/>
          </p:nvPr>
        </p:nvSpPr>
        <p:spPr/>
        <p:txBody>
          <a:bodyPr/>
          <a:lstStyle/>
          <a:p>
            <a:pPr>
              <a:buNone/>
            </a:pPr>
            <a:r>
              <a:rPr lang="en-US" b="1" dirty="0" smtClean="0"/>
              <a:t>3. Complexity </a:t>
            </a:r>
            <a:endParaRPr lang="en-US" b="1" dirty="0"/>
          </a:p>
        </p:txBody>
      </p:sp>
      <p:pic>
        <p:nvPicPr>
          <p:cNvPr id="7170" name="Picture 2"/>
          <p:cNvPicPr>
            <a:picLocks noChangeAspect="1" noChangeArrowheads="1"/>
          </p:cNvPicPr>
          <p:nvPr/>
        </p:nvPicPr>
        <p:blipFill>
          <a:blip r:embed="rId3" cstate="print"/>
          <a:srcRect/>
          <a:stretch>
            <a:fillRect/>
          </a:stretch>
        </p:blipFill>
        <p:spPr bwMode="auto">
          <a:xfrm>
            <a:off x="2514600" y="2094359"/>
            <a:ext cx="6629400" cy="4763641"/>
          </a:xfrm>
          <a:prstGeom prst="rect">
            <a:avLst/>
          </a:prstGeom>
          <a:noFill/>
          <a:ln w="9525">
            <a:noFill/>
            <a:miter lim="800000"/>
            <a:headEnd/>
            <a:tailEnd/>
          </a:ln>
        </p:spPr>
      </p:pic>
      <p:sp>
        <p:nvSpPr>
          <p:cNvPr id="5" name="Rectangle 4"/>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
        <p:nvSpPr>
          <p:cNvPr id="2" name="Title 1"/>
          <p:cNvSpPr>
            <a:spLocks noGrp="1"/>
          </p:cNvSpPr>
          <p:nvPr>
            <p:ph type="title"/>
          </p:nvPr>
        </p:nvSpPr>
        <p:spPr/>
        <p:txBody>
          <a:bodyPr/>
          <a:lstStyle/>
          <a:p>
            <a:r>
              <a:rPr lang="en-US" dirty="0" smtClean="0"/>
              <a:t>Digital Divide</a:t>
            </a:r>
            <a:endParaRPr lang="en-US" dirty="0"/>
          </a:p>
        </p:txBody>
      </p:sp>
      <p:sp>
        <p:nvSpPr>
          <p:cNvPr id="3" name="Content Placeholder 2"/>
          <p:cNvSpPr>
            <a:spLocks noGrp="1"/>
          </p:cNvSpPr>
          <p:nvPr>
            <p:ph sz="quarter" idx="1"/>
          </p:nvPr>
        </p:nvSpPr>
        <p:spPr/>
        <p:txBody>
          <a:bodyPr/>
          <a:lstStyle/>
          <a:p>
            <a:pPr>
              <a:buNone/>
            </a:pPr>
            <a:r>
              <a:rPr lang="en-US" b="1" dirty="0" smtClean="0"/>
              <a:t>4. Personality? </a:t>
            </a:r>
            <a:endParaRPr lang="en-US" b="1" dirty="0"/>
          </a:p>
        </p:txBody>
      </p:sp>
      <p:pic>
        <p:nvPicPr>
          <p:cNvPr id="5" name="Picture 2"/>
          <p:cNvPicPr>
            <a:picLocks noChangeAspect="1" noChangeArrowheads="1"/>
          </p:cNvPicPr>
          <p:nvPr/>
        </p:nvPicPr>
        <p:blipFill>
          <a:blip r:embed="rId3" cstate="print"/>
          <a:srcRect/>
          <a:stretch>
            <a:fillRect/>
          </a:stretch>
        </p:blipFill>
        <p:spPr bwMode="auto">
          <a:xfrm>
            <a:off x="3453244" y="609600"/>
            <a:ext cx="5690755" cy="6220950"/>
          </a:xfrm>
          <a:prstGeom prst="rect">
            <a:avLst/>
          </a:prstGeom>
          <a:noFill/>
          <a:ln w="9525">
            <a:solidFill>
              <a:schemeClr val="tx1"/>
            </a:solidFill>
            <a:miter lim="800000"/>
            <a:headEnd/>
            <a:tailEnd/>
          </a:ln>
        </p:spPr>
      </p:pic>
      <p:sp>
        <p:nvSpPr>
          <p:cNvPr id="6" name="Title 1"/>
          <p:cNvSpPr txBox="1">
            <a:spLocks/>
          </p:cNvSpPr>
          <p:nvPr/>
        </p:nvSpPr>
        <p:spPr>
          <a:xfrm>
            <a:off x="304800" y="3581400"/>
            <a:ext cx="2743200" cy="2316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The Digital Divide:</a:t>
            </a:r>
            <a:br>
              <a:rPr kumimoji="0" lang="en-US" sz="3000" b="0" i="0" u="none" strike="noStrike" kern="1200" cap="small" spc="0" normalizeH="0" baseline="0" noProof="0" dirty="0" smtClean="0">
                <a:ln>
                  <a:noFill/>
                </a:ln>
                <a:solidFill>
                  <a:schemeClr val="tx2"/>
                </a:solidFill>
                <a:effectLst/>
                <a:uLnTx/>
                <a:uFillTx/>
                <a:latin typeface="+mj-lt"/>
                <a:ea typeface="+mj-ea"/>
                <a:cs typeface="+mj-cs"/>
              </a:rPr>
            </a:br>
            <a:r>
              <a:rPr kumimoji="0" lang="en-US" sz="3000" b="0" i="0" u="none" strike="noStrike" kern="1200" cap="small" spc="0" normalizeH="0" baseline="0" noProof="0" dirty="0" smtClean="0">
                <a:ln>
                  <a:noFill/>
                </a:ln>
                <a:solidFill>
                  <a:schemeClr val="tx2"/>
                </a:solidFill>
                <a:effectLst/>
                <a:uLnTx/>
                <a:uFillTx/>
                <a:latin typeface="+mj-lt"/>
                <a:ea typeface="+mj-ea"/>
                <a:cs typeface="+mj-cs"/>
              </a:rPr>
              <a:t>PewInternet.org </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563562"/>
          </a:xfrm>
        </p:spPr>
        <p:txBody>
          <a:bodyPr/>
          <a:lstStyle/>
          <a:p>
            <a:r>
              <a:rPr lang="en-US" dirty="0" smtClean="0"/>
              <a:t>Cultural Divides?</a:t>
            </a:r>
            <a:endParaRPr lang="en-US" dirty="0"/>
          </a:p>
        </p:txBody>
      </p:sp>
      <p:sp>
        <p:nvSpPr>
          <p:cNvPr id="3" name="Content Placeholder 2"/>
          <p:cNvSpPr>
            <a:spLocks noGrp="1"/>
          </p:cNvSpPr>
          <p:nvPr>
            <p:ph sz="quarter" idx="1"/>
          </p:nvPr>
        </p:nvSpPr>
        <p:spPr>
          <a:xfrm>
            <a:off x="228600" y="1371600"/>
            <a:ext cx="3886200" cy="4873752"/>
          </a:xfrm>
        </p:spPr>
        <p:txBody>
          <a:bodyPr/>
          <a:lstStyle/>
          <a:p>
            <a:r>
              <a:rPr lang="en-US" dirty="0" smtClean="0"/>
              <a:t>ASCII character set until Unicode (1966)</a:t>
            </a:r>
          </a:p>
          <a:p>
            <a:endParaRPr lang="en-US" dirty="0" smtClean="0"/>
          </a:p>
          <a:p>
            <a:endParaRPr lang="en-US" dirty="0" smtClean="0"/>
          </a:p>
          <a:p>
            <a:r>
              <a:rPr lang="en-US" dirty="0" smtClean="0"/>
              <a:t>2012 NITL blog census (National Institute for Technology and Liberal Education) funded by Mellon Foundation</a:t>
            </a:r>
          </a:p>
          <a:p>
            <a:pPr>
              <a:buNone/>
            </a:pPr>
            <a:r>
              <a:rPr lang="en-US" dirty="0" smtClean="0"/>
              <a:t>	</a:t>
            </a:r>
            <a:r>
              <a:rPr lang="en-US" dirty="0" smtClean="0">
                <a:hlinkClick r:id="rId3" action="ppaction://hlinkfile"/>
              </a:rPr>
              <a:t>KnowledgeSearch.org</a:t>
            </a:r>
            <a:r>
              <a:rPr lang="en-US" dirty="0" smtClean="0"/>
              <a:t>  </a:t>
            </a:r>
          </a:p>
          <a:p>
            <a:endParaRPr lang="en-US" dirty="0" smtClean="0"/>
          </a:p>
          <a:p>
            <a:endParaRPr lang="en-US" dirty="0"/>
          </a:p>
        </p:txBody>
      </p:sp>
      <p:pic>
        <p:nvPicPr>
          <p:cNvPr id="16386" name="Picture 2"/>
          <p:cNvPicPr>
            <a:picLocks noChangeAspect="1" noChangeArrowheads="1"/>
          </p:cNvPicPr>
          <p:nvPr/>
        </p:nvPicPr>
        <p:blipFill>
          <a:blip r:embed="rId4" cstate="print"/>
          <a:srcRect r="11128"/>
          <a:stretch>
            <a:fillRect/>
          </a:stretch>
        </p:blipFill>
        <p:spPr bwMode="auto">
          <a:xfrm>
            <a:off x="4275518" y="761999"/>
            <a:ext cx="4868482" cy="6096001"/>
          </a:xfrm>
          <a:prstGeom prst="rect">
            <a:avLst/>
          </a:prstGeom>
          <a:noFill/>
          <a:ln w="9525">
            <a:noFill/>
            <a:miter lim="800000"/>
            <a:headEnd/>
            <a:tailEnd/>
          </a:ln>
        </p:spPr>
      </p:pic>
      <p:sp>
        <p:nvSpPr>
          <p:cNvPr id="5" name="Rectangle 4"/>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
        <p:nvSpPr>
          <p:cNvPr id="2" name="Title 1"/>
          <p:cNvSpPr>
            <a:spLocks noGrp="1"/>
          </p:cNvSpPr>
          <p:nvPr>
            <p:ph type="title"/>
          </p:nvPr>
        </p:nvSpPr>
        <p:spPr>
          <a:xfrm>
            <a:off x="228600" y="235744"/>
            <a:ext cx="8915400" cy="1143000"/>
          </a:xfrm>
        </p:spPr>
        <p:txBody>
          <a:bodyPr>
            <a:noAutofit/>
          </a:bodyPr>
          <a:lstStyle/>
          <a:p>
            <a:r>
              <a:rPr lang="en-US" sz="2800" dirty="0" smtClean="0"/>
              <a:t>A Gendered Divide?</a:t>
            </a:r>
            <a:endParaRPr lang="en-US" sz="2800" dirty="0"/>
          </a:p>
        </p:txBody>
      </p:sp>
      <p:sp>
        <p:nvSpPr>
          <p:cNvPr id="3" name="Content Placeholder 2"/>
          <p:cNvSpPr>
            <a:spLocks noGrp="1"/>
          </p:cNvSpPr>
          <p:nvPr>
            <p:ph sz="quarter" idx="1"/>
          </p:nvPr>
        </p:nvSpPr>
        <p:spPr>
          <a:xfrm>
            <a:off x="457200" y="1600200"/>
            <a:ext cx="7772400" cy="4873752"/>
          </a:xfrm>
        </p:spPr>
        <p:txBody>
          <a:bodyPr/>
          <a:lstStyle/>
          <a:p>
            <a:endParaRPr lang="en-US" dirty="0" smtClean="0"/>
          </a:p>
          <a:p>
            <a:r>
              <a:rPr lang="en-US" dirty="0" smtClean="0"/>
              <a:t>Women’s IMs are 3x more likely to begin with an opener. (e.g., hey, sup)</a:t>
            </a:r>
          </a:p>
          <a:p>
            <a:r>
              <a:rPr lang="en-US" dirty="0" smtClean="0"/>
              <a:t>Men write to communicate information (what happened); women’s messages more likely to include expressions of support, qualifications, etc. </a:t>
            </a:r>
          </a:p>
          <a:p>
            <a:endParaRPr lang="en-US" dirty="0"/>
          </a:p>
          <a:p>
            <a:pPr marL="0" indent="0">
              <a:buNone/>
            </a:pPr>
            <a:r>
              <a:rPr lang="en-US" dirty="0"/>
              <a:t>13% of Wikipedia Editors are Women</a:t>
            </a:r>
          </a:p>
          <a:p>
            <a:pPr marL="0" indent="0">
              <a:buNone/>
            </a:pPr>
            <a:endParaRPr lang="en-US" dirty="0" smtClean="0"/>
          </a:p>
          <a:p>
            <a:pPr marL="0" indent="0">
              <a:buNone/>
            </a:pPr>
            <a:r>
              <a:rPr lang="en-US" b="1" dirty="0" smtClean="0"/>
              <a:t>October 14 is Ada Lovelace Day!</a:t>
            </a:r>
          </a:p>
          <a:p>
            <a:endParaRPr lang="en-US" dirty="0" smtClean="0"/>
          </a:p>
        </p:txBody>
      </p:sp>
      <p:pic>
        <p:nvPicPr>
          <p:cNvPr id="15362" name="Picture 2"/>
          <p:cNvPicPr>
            <a:picLocks noChangeAspect="1" noChangeArrowheads="1"/>
          </p:cNvPicPr>
          <p:nvPr/>
        </p:nvPicPr>
        <p:blipFill>
          <a:blip r:embed="rId3" cstate="print"/>
          <a:srcRect/>
          <a:stretch>
            <a:fillRect/>
          </a:stretch>
        </p:blipFill>
        <p:spPr bwMode="auto">
          <a:xfrm>
            <a:off x="5888980" y="14287"/>
            <a:ext cx="3255020" cy="1981201"/>
          </a:xfrm>
          <a:prstGeom prst="rect">
            <a:avLst/>
          </a:prstGeom>
          <a:noFill/>
          <a:ln w="9525">
            <a:noFill/>
            <a:miter lim="800000"/>
            <a:headEnd/>
            <a:tailEnd/>
          </a:ln>
        </p:spPr>
      </p:pic>
      <p:pic>
        <p:nvPicPr>
          <p:cNvPr id="12292" name="Picture 4" descr="https://encrypted-tbn1.gstatic.com/images?q=tbn:ANd9GcQgSwv_iEzDp4H0ZhBL0OtKND9-4ODMxdfCIkRwu_rWT2ZGaGX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602" y="4219575"/>
            <a:ext cx="2619375" cy="261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850" y="86772"/>
            <a:ext cx="7467600" cy="662782"/>
          </a:xfrm>
        </p:spPr>
        <p:txBody>
          <a:bodyPr/>
          <a:lstStyle/>
          <a:p>
            <a:r>
              <a:rPr lang="en-US" dirty="0" smtClean="0"/>
              <a:t>Designed to disappear</a:t>
            </a:r>
            <a:endParaRPr lang="en-US" dirty="0"/>
          </a:p>
        </p:txBody>
      </p:sp>
      <p:sp>
        <p:nvSpPr>
          <p:cNvPr id="99332" name="AutoShape 4" descr="data:image/jpeg;base64,/9j/4AAQSkZJRgABAQAAAQABAAD/2wCEAAkGBxQTEhUUEhQVFBUVFBgXFxUWFxQXFBgXFxQXFxUUFxYYHCggGBolHRUXITEhJSkrLi4uFx8zODMsNygtLiwBCgoKDg0OGxAQGiwkHCQwLCwsLCwsLCwsLCwsLCwsLCwsLSwsLCwsLCwsLCwsLCwsLCwsLCwsLCwsLCwsLCwsLP/AABEIAQMAwgMBIgACEQEDEQH/xAAcAAABBQEBAQAAAAAAAAAAAAAEAAIDBQYBBwj/xABGEAABAwIDBQUEBQoFAwUAAAABAAIRAyEEEjEFIkFRYQYTMnGBkaGxwRQjQtHwBzNSYnKCkrLC4SRTY3PxQ6LSFSU0VJP/xAAaAQADAQEBAQAAAAAAAAAAAAACAwQBAAUG/8QAMBEAAgIBAwMCAwcFAQAAAAAAAAECEQMSITEEQVETYSKh8BRxkbHR4fEjMmKBwQX/2gAMAwEAAhEDEQA/APbSuZV2ExzoRHDaphQkJ9QykAmLYway2ikp1CkEise5wLjaWfz5oejSDDz80bUCgLU6MtqFSgr1dwjCOHAXT8VSFRhaTHXkQgw8hTNqSEDi07QSprSwVuwxkO9v8DfL5QqLGNNPNnHhBJjoJsthhX2usn24caZaTdtWQY1DWgZgPP5p2DNLW1JkXVdLHQnFfwC4KvnYHcePmpXIbZU9020CIB10JBnloiXlWxdnl5YOMh1M80Vg3Q6xQjVPRHFZNWjsTaaousPtMNIafU9eii2ltJrgA24OvMenNU9U3T6NOQTe2vFI9CCeos+2ZJXBDC1daFK6iTEIipgyxoMzMyOQTHNCIYZPtsgcKRgTQPRSscOUoWxsV5JaaLpNPJCsrcgFOHk6lJmmV42kGZOo9q6hw1JIoo1LwWRKGruMgASnFy5nS0qKGchSsYmMU7F0mccyKJ7USoqqFM4GeUO8qZ6genxBkMJUlJyiUjEbFrknY8hYPtLUdUxD5JgHKJuGhpDTA81umm6852hXJNV+klxH7zgZ9/uW41vYvM9qLvZbYogTNunNOKZs6pFLNEwAcsxNpieCkew/cq8T7HmdZB7SQpUnewIURSDk2rI02ifCmXAQtRRoN7uGwCWxPHS5VHsamcwcACPgtBSnMRlgc5n/AIUHVS3pdj1//PhUNT7gOAoWLXmHR7lFWqU2215x8PJEVQMxc62seg06zBVPWeCbacF0FrdsPNP0opI7XAmRF+HIcJTWpqc1UVsRp27J6aJYUIxEUkqRRjYRmSTe8HJJKodqXklL4T2vQpKkYYQtFSYSCpWPQneJzXIHEJMMNVRVHqEvTXuWKBtnSo3hcLkwuTUgGzountEKJhunufdcADbS2gyizM+eQAuSV53jCSHCYBdeNTcCOi0PbOvvU29CfaQP6VmXvkR1n/u/sE2KpCMkrZf7CP1MD9GI/dWkoQ/CMdBJEwOF7kn0KzHZ0HIAeMfCFf8AZnFAYYNeCYMWuZECPculezQKp2n3QE4XSRGMqS8n0AiPdwQ8K2LtHi5IqMmkWGCxGXSbX9YtZaDCYgloLhc/i6ptj0mkEnUEe9XJd3bZJkf2Xn9RTlSW57PQqShbexV7axJLsvBvHqq0qbFTOY3zSeahAVOOKjFIgzzc8jbHBPaud2RwKe1nNa2bBMnw9MuMASjK2Ec3lH4sitlUgGyNT0j0CMeyVDPN8Vdj1MWBabfJT9yeRXFdZUkPrMP0F5KAvXM6GFROD06jLC2PUjXINr08VVgSYU564XoXvE/PZcdZNKVkP3iexy4xMeu5VIxqT3ALLCo897Y4r/EFgu4BgA9CTP8AEqaib/utJ8yZ+aK25XzYioeb3mf2bD+VVVbFBhcDrlZb91O7Er3ZsdindHofeFZ9mNoU6RNKsYzVnNYYtLHuNzw4exU+wa2ZrOEsHwUeNs8n9HFT6PaT8wuatUYpU7NxtzZr3OzsE2uBrbj1VQcO5niBb5rUYKvLGuJuWhT16Ie0tcLH8SlQ6mUFpa2OzdDHI3OLpszNCq9skceP481bsxLKjA0xMTeNZ5Kf6A0Uy0e3joqnDYRzSHFpi8T7pROUMm/DRkY5MNR5T59gsYbvBlsAPDxjmJTm7NyHMCTGgjip8Jm0hFVXxHG/4KTLJJOlwUrDBrU1uMo07AkDmecqR9NrtQCuhxOnv+5cpMibzeUlvuPrahzWgCy6CmVnQFHTq3XVe5oQkkkhOMSKqeKiDD08PXoESYYKicKiDFRPD1lG6gsPT86CD08PWBWEh6npvQAeiKT1hyZZB1lR9oNuDDgbuZzpgTAAHE+1WT6qwXbbEziMv6FMf9xlckFOWxR1quYzzk/xSfmgu6GeqXXJywOVgFK5+n7PA+X3oerUJqPHI/ytB+SNk6NtsEgtZHAALu3ID8RHA0X+6mD80H2cq6DyKJ28099iGjV2DzDzaHx/KEXcG7Ru9hvzUWHoriiTCzPYjE58Kw/jQLTiwUeXkuxbwTHTddQgxgg5rEC82Q52k05oN49/KUKxyfY1ziuWWLXLj6cweIQWz8WHA3uCjwUMouLo2MlJWhLgXGPlOAWBENW6HRdVyBrOumQ3MYT3q4hc6SLQZqMaHp2dCB6eHqo8+woPTw5ChykDlhthOZdDlACntKwNMnD0Rh3SUFKnoVIKxhJli0LyntHjM1eu6ftFo9hA+IXpWJxeVrnfotJ9gleRYiq2AXHxPnjOocPgtijpMke/e6W97gP6UFWrfXv83H1ywPx8E2nWL60AgNBEk6wHZvmgcJVzPqO6tkzHG8nhrwXMCjf7DaRkdwIafarrazf8bQ/1MOWn1Lh/UqrY5mhT/wBpun7IVvtxp7/BVOEuYT/A4fA+xG+wCXIX+TGv/h8p1afx81vKL5XnfYZpZWxNL9Cq8fw1HAfFb7C6qbMr3K8D+Gis7QVQXBrfENeltE2lgWts43sfjM/BE7Rwud8su4RP9/dZdwrnd5lqN4WMW6pinWNKIiWJPK5TXhLx/J2hhXS4jdBiD71aBKU15PC6llJye5XCCjwINgynEqBtSbKVrljTDBcTUuhXVJTcZUkmEJnI1VMIbCck6YRnSUYeEkyhWr3MUHJ4eoAU4FGTk4cpWuQzVI1y44Ja5SB6Ga5OzIQrpBAcntch2uRVNtlzNRVdrMYaeEquGuWB5k/dK8ppAnuw6bk8bwBM30F16B+UarFCnTmDUqD2N1+KwE737LYHmczf6QsToJhmDfBfHDXhcDn81nsNiyxroiZBHOx4DhpqVcUXw2oeYe4eRBj8eqosKGGc0n9UftN1PlIQSkbDuesdnHTQp9aTf5Br7Vo+1A/wuHeOFfnP+Y37vLRZ7sxT+qpRxpstxG6zQrS9pG/+203Xs5rriDJe0X5HeKY3wLiv7ioJIxW0GAkOqUXuBBghxpisCCOMgLadjMUa2CYXuJcJBcTLrGbnXQhZCmANpUp0r0KM/vUu6P8AKi+wbz3L2HWnVEjho4H4BDKNr8BkJ6ZfieiYemALfjqo6lAl4Oaw4R80+jVEC/BPcVJbTLKTR2EFXxOWREyiS5cDgV0duTnfYr8CHiMw1vHIdUZXdwUgdc6WQ1Q8Uy9TsyK0or6vFDOJKmrzKfSpSqVsrI5tylQPPVJE/RUlutA+nMwcpwTJTmlaLJApGqJpUoK44eFI0SowFIxywMmphEPxDKbC+o4Na0SXEwAhmlZf8pOK+qo0gfHVzHypifZKxhIqu2216eIr0hScS2mxxJhw3jY2MWhwv0WT76xdzqDloGjN7weScHy555Ngaa3nWf1UHiH/AFbP1s54/amI4HxIGwkiXGYgtpZedNoJ6QJi3GVU4Z8Cfx4gjdrTvDkW+yBqptnYZgptc+DLgb2H50NPnYFA02w00onq3ZH81Q/26f8AKxbXtlRnZx/VY0+yHf0rAbDxJp0aJAt3bfKzGFeg7axIq7PeBYupVBl1O4C0x6ke1HNO4sXjaqSMTtGtlrYCrzogf/nVMfFWexB3eMxtLm57h/GHgj0VBtWpOGwT/wBB9Rntyv4K07/LtIO/zaLCddTSg28x+NUwXf8Az8jd4JxDGzylHNroEEQI0yiPYmOrJUoqTK4S0pIJfiLqWk/kqs1FPRqrnHY1T3D69RQh0qB9SVJSWKNILVbGVWSu0hBuiWNUppgiCsc+wPpb2gaB1STzhnJLtS8g0/B5qFIFEFIFSRWPangpjSnhYdZIE9iY0KamxcGmPYF5928xebGZeFKkAR1ec06HhyXo1Ni8a29jc9TFVdQ6o4NItLQMjeMmLoJBpALHHunni8k8egM8J3eq5i6YmkJBFhE8i2QTe0BPrA5abL6ttu8BfTz4rtYzVZrZrnDwzcEHoEAYNtZ+5AAEvvGlm2HwRmBpkBgDd4ZRmcf9V0xxi2llX7SdNSmJneHGQJIVm5wD99xccw3Gg/5tSd1tz681y5OfBudk1PqWgOykU+PhJ7hpvrboQVs3uluUjLd4EXY7PUeDxsYYNOfBYjY+Y0m7oe3uhbUgfRha283T3rW4R4ndJjvHSx1/t1TLTzl3QxzTmuCZPdmRqvnZ7Cfs1gdOYy2PHUInH4mH4OpxLYNo0IItPU8kA+2BxbeLHl3Gfqn6xx8PC91HtKpmwWHfaadYTc2Dg5vpcjotOo9fwW9SaeQI48D1UdUobsliA/DkawQdebR7LgqWrqld2V3cUxELrHJgKcwLTAqmEXTZZC0UYxyCQ2NDwVJTPEKBzl3DuS2tg0w3Mkoc6SDSGeYNapGhSCmu5VfR47ZGpGBODFOymsNixMpoikxOpNRFKmhY6KAds1xRw1aqfsUnO9Q0x74XhFVp7qmCLvc0mRrJLnTxMFet/lXxXd4AsmDWqMpz0JzEk8t33rx/aGLaH04hwAJ3Dzixdr/ylyY1IMr/AJxg5Au8Nr28I8kyq9orbxAAYAMw5nNZvkfeq3E45xqbm5aOZ56oao4uqEkk6a9AEtyDUPJYYl016f6OZukyRnuYF5PIKypPMgMYGzku60/nCDlFzrxgqqpT9IYBDiHAawJHCbwEY1ri6nmcYIp2bu2LHEX1nrZEuQZcG/2Qwd3TMlpNNt4kT9GImRdvsK1VJ7i0F8OB0qCCZIpxJGvjNnXtwWV2RVHd0mloMMpjkb4d3Ea+s6rQYAiBkcQYbuu5FlC06Os3jHQKlcIkfLKmnQJ+n04MOdWA4t3pIPMeLXoqjCP7zZlSfsgVBeQMjg/UXFmrU7OMYyu0/aymP2qbSfiVR9lsE00q1GIs+na3Nh+CEZ7mw7A4yacc2DiDofdror6o5YPsFiO7phz3ANa05ibQMup6WW3o1mvGam5r282kEe5C+bGY3tRIp6AUTGoynSQjEhzVNCcKaRahsbVHAV1pumuapaeoniFjOQ+UlNISSrDo8yq4kaBNZXQb2QfguBy91Yo1sfHS6qerctKWJCmZXkwFTSrCm+BbVBPEkMxdXJ3ZYUMXMBWuHErN0XXV1hMWG+qny464PR6TqdviZ5h+XLHzVw1AGzWvqOHVxDWk+WV3tXmeWXgC+ml1uO3ZZW2jVL3TlLKYAOkAzpc3+Ko9mWJcAAJc4SeAtHGdCoZRuR6kZ/CV2EwDnvJsADF+gB09VPgMIwlxdcyYExa0W9UVgnwCZOkmBDZDsszxsOabg7AiQ2bRx8RHPoOC5RRjk9wPDvjENgEw4wBE+A8zHVFUczqjJIZBaBG8RFPWTbTog9nuPeywAw1xvYWYZOlzdSvBDt50Q6Lbv2BccRy1XJmtHo2yHNyUwQdKAkHWaJuQflCu8FTkAtcHbrbaO/MwN3j4eBKptlAinRLqe6Rh4dBE/VETmGsdeatMCGkCCRLRZ1x4arRvD7gqlwRS5IsRXczHEi4dSpnTplP8qC2JjGsxldpkfWuPTfdmj3orboIxdJxB/MRI6VXceNiFU1Tl2hU0OZrHXsZLWtBJ/dKFjUWewGjvK9ExBfUb6EkD3FWPYPEkQ06+Ejry9qzzYp4+qJIzZKl+rANRwkFF7GxDqWKqt1isT6PioNP2liNuj09hVlQbYKrw9/JW+E0S57Ipx7sfC4VNU0lBOrpcdxkmo8jg66Y/EgDn8imF0qqxhvbnKfDGpMlzZ/TjaDPpB5lJBiueSSb6fsSfan5Ma6TJ5WXaVIuMAKxxdGadrXn+ygwrfCBqTeOSuWX4bPHn0iWSKG0cCTPCNU4BG4hhp256INDCTluF1GOON6UqZ2FIa0CSbC59FGCq7tFXyYWq63gIvpex9xKKWysXBOTUV32PMKuKLqlR83cajiGibkxrxuOmqiwzd11gBlaJJkjObn2u5hMBnMJmzWDKBf7XxA9q6PA8gRLjBJkjdMc+K8iz6euw6k+WOkkzlEaCS0kgepTc8MJIAByWFyZaXDhxm6VR8NN533HdBtlgAiPxZcDLPjcAMFxiQARYa33VhwPS3a7hUdkBzB0ETEHdBjjMWTzGVpbTMmlLnOtJMS4E3KjoVctao5kEAPhz3EWmJJNyenVS0w94Z3r+6pCnAcRBLWZbAak3F+KAYel7GMUG5KmV3c0ZmQBus4iZ9QrpjN7eYIztAc2Ba5GltT71HsfA03YWnmblBoU4qCRmbDMuaOOl1O3DGm+ZLZdTIP2XDKRAc3X1A96rXBE1v9e5U9pKe/hXiS3fbmHAkNeGnkTvHXgVV7aP+Lou3TmpDUwSGl3W93D2rV7Xafoz53SA0yNDD2jh8ll+0dCfo9SAcoc2RM3fTOg6A8FkkEjm2zlxVF0kZ6MRqPq3Ek6/rhPxm7ig631lJjrGDLSWut5ZeCl2w3NSw7rgtqEHllc2TP8ACEtq0t3D1IBguYSLeJoeLebPesMcl8j0nY1bNTYekdbK+pLP9hyHUzIu2LHgDP3K8q0S0iDqdOEJc2m6KsV6FJHMVicmvFVP0mURtN5mDwVblVGHGtNnn9XnlrrsEmuReVxtXieKHcbLj6vVN0Evq72yXvkkKUkehC/VZVYqvmsOf/Cu8Fh2UwLXHFUmzWb0nhf+yPxmJhkDVyHIraih3SzpPLLki2jWDiD1Qbr3U1OmSC4hNeZ8gmwpbIjz23ql3Ilm+3tWKDWAA5ng30ht1pw1YD8pOMh7Wh0ZWaccx/seSHqJVjYfQw1Zl7bmSoGRMxJc63MXGv7K5SIyMmPEHX6PBNvIH2qN8BlwdI4xqI6GxenVSQzhABvJ4NykRH649y8uz6ChUhuttNiNR9sxPQcPVTYSoDmOXO8uJDJsBD5c46AC1/YmtofVmoXZGMNNpMjM76wGGCNQJJ/ZHVdxTZZ/9ehFQtBP1tQzEO46wPQrrNqwJ725szR3r3AuIjdYXHMfOAf+EScO1hpnFvLm92S2m3URlDG20kE8tNUyi97g/wCjMyMFIZ3GJIGYl08zccdOCcPo+He0uP0h2QkixAfLcovawzc0H17fuH9e/wCx7dsB7hhKRLQ6kaFNzW8gQ2G+gPuR4pgiWEOGQfVu6aH3aoDs6Kgw1Ko24fQY4M5OIaSI8pR4LXEa03lhjgB4h7oJ4KxcET5+vzAsfS+prAT+aJLTqLF09f7LMbRp5sMwgzvRyO80/OFt3DhUH2R9YOeb/goDb2x5ouFJozZswDbA5SDAGgMTbouYLtGfqMLsIejmkaED7PzQ2KdnwZdHgcypa32t73EonZwBoVG3ByGx5tv8VzY8vpVKZIcHNe2D101WAJmp/JzjQHROrePOx+S9CsV472GxMOYSCLidfXVep1nw8X4enkk5IW7RX02TTFp9iXHYWRMTCrcRgxlLtFbYSvmzDiEJtdkM9VmOUlJRGZ1GWNy9jP1GqJ45okhRgXgr0kz59q2QQkiu46rq3WjfTZnKVQgFTPJfHIWC6aALTHBT4Jlx0Wykue52LG20r2ZN4WeaAVziacgcgqavVDQ5xMBoJ9AJQ4pbBdZCpKv9HWheQdtMT3mKfaBnibSQ0AA26H3K1x/b/E5y2m2kBwlr82sC7nCeHBZbF1C6sS7NIicwaTe50sPF7lL1GaM1SLeh6SeKTlLwLEizBOp0jkNZn/UUraTXiTMCN1syXOI+raJ8Ryz0Hoh3eJpAnUSybu3oBfEHwhWODq5qQdn7trS/NUOrGlxs3nUIjyEc1MqbL5WlsTV57xjWsFTE52hrRPcUWtaT3cyAXQ0E/slV2PLBJqvNes9kta3wsc+TEdJmPcrLFsJFNv8A8TDfWVGEmKz4a1pc4zq4PA53OqrqeLa0FuEpEyKbTUcPtZr66SS0XjyWMJfX8jsXRxFQVXvIotawSwWkAOLGx6nXnomDF4fD1AaQ70hhBJNs5LYIJEWAdoOKWL2c9wqvxFUBzCBltBdlaR00cNAnf+o4ehUDqDM8MIkz4pBzS6+g4Dis4d8ffybyq5+7g9q7PUX/AEanUa676DHZeTiGki/qFY9+CWiqyHFrr8vECPZ8VW9ncO84alUa69Sgx0cnOa0qyZiXDI2o2S6xPIzA6aKtboi4fj5rkkw7CAMhD2ZSIPG5PzhE0iIOXnJaerZhC4RrCAabsviAB5wLX5SEVJjfERlOYc5j5+9czLAcbs4T3jBrIeI1nj58+axmwH5ahaRo6DqL+Hj5FekUxzvI1GhH3rCO2VVZiKjmtLmF5IyvEwTIlpvxOk6LAZLuBbFinXeyTu1XDTmcw48iF6tgj3okmDA+H9l5Xj9zGO4Z2sfdg5EG418CvB2nrUK7WAUywsa4TM6mRMjkUPbYODqVvg3Qc6m+/kTzXMfi5GX3qF2O72k18ASbgXHp7kO8ooRum+QOoyONwjwzuGo5nZePBPxGBIEnnBUmBYW1WyIv8irnECQRquyZXGSrgPB00Z42pLdGdDCkrXuGJLfWM+xryYvBAAa66ovwobDYYl+XkVLj6u8ANAqX8UqIY/0oNvtsiWpiuAWe7VYnu8M8ixdDRcC5PMpvabHOpUSWkhziACAbczYfd5rzTEYtzyXOeXOk+JwLt3qM7oOXnqUvLkUFpQXT4J5pLJJ7JlVh6ZfUkNdGbiHPbAmAXamYSFMhxLhlkk2LWiLmzT0OnkrChSJYLEzrLKp1uIL3Aa29UG2M4EBrS4Az3TGwXCZiSBlebjT0UFHs2T7acQWtdO4x1nvAu1oaIYy070jjYovY7TlYGU++qtpgsZ/0qWeT3tU8XHNPsjmavaNUb5BaAco3GENu4vcC48d0GeK0GBw1T6OBUqDCYcgZnSBWqmLkmd0EjTXot7szsis2y2myq76TWOIqCm4Q3wMqZsrWgDQACb+xQuxNerajTFJhe0DQQ5oBaJ9AbBMdjqFNzhhqRfLaYaSCTmBJebybyBaNFEHYmsRByB9QxBy74aZ03hAaQhv6X6m15+f6DquyQBUfWq7zXhsT4juyZdc2PLgpW47C0ak02F4DInXezay7pyUDtjQwvqVLipkPXfDXOzE+Z9FKG4SnVMnO3IIN3b0mdLaQu48I3nyz2ns5h3/RqVRp8eHa4CdC5oI1sfNWTMVUbkD2zLiCdIuINrcVWdmm1Bh6RbOQ0GlgkECWAtEcPJWLce9rW523LiDqNMsH3qtb+5E2k+6JcO+k6LZSH+QzGOXki6TXNGuduU+pmR7kIK9IkyMuV4v1vBt5FFUKIB3HaZgR1I+RXMzvt8ifDkTa3MH5KvxTYqO8hwkSDCOa42zi/MIXaTfrGmNZGsexYd2oyvaTBF9dj2cGw7ecAQSHCLGftclBtXDPd3D2guLZa4DK6xgg3g8CPVXW127zDe7Yk5psebdfEo8PUnjPrzv9ocoXUCnvRpOxo7ymWOkGJEiOht7FZO2eW1GiCWkgH2rMUHHUa6iP7Hp71pOz+0Hl2R7i6xibmR1N0EtStoog4SqMl9zLTHUhDSBdp91zCc5yle2WkcVFRu0TM6EFTp7FrXxA7qd+KSkJPJJMti9KMFU2xh8K2a1RrXOFgZLj5ALOVe2eHBsKr+oZb2lZbtdjc9d5BMN3R4gP5S08FQtLWid2ef1UzwvmaqJZ3GTo8+HSRnBKfYvu0/aduILWgZWsvc05k6GH29yon1JZG94f0o4A6MPQhQsdrvRNrPGhsdK3rpwlKu6QdD0mevHNxDvap5TcnbK4Y4wSjHgjrYw3+rbEkXD3cf1h5e3qhsJWJeLc4ytIN2kDwieKie0fgD/w8vb1XcHTl2kgDk066eIgJduxtKh2MJ48Xm5B+yA3UvJN5seK0GJqYJgD61V2KqFgLW/YYSBuhug5QTw0WbxcAtGm7OjB4jP2OHncK+we2abKbG0cIXPDW5n5QC52WHXAJIJJjzXJnNbAVfarzn7qjka+o0ixgZWgBtgBO7PqhcPRr1MrWkiS5zbxxIcbX1JCkxO0a7hPdloNR7wcrvEZBEnUCYUWGbiTlyZvCcsZRukiYPnC278g1XhDm7GeWh5cN6pk4kznLSfcSp27Gpio5lSoYDA6d1tySIvPJB/Qq5a0nNlc6Gy8QSZOk20KZ/6W/MWwJABN+Bnp0WJf4hN/5HvHZfGOGHotsWtw7ctuDaYi/orNu1NwOc37RFjyAPHzQXZXHN+i4dkGW4dl7Ru0xPwVicZSLZItmi7eMSrFxwQt+JCqVaRzhzYg7xjrANvNT0WMzSHXzzE8TwUTzRJdMTALtRaQfuXe6p6h0eF2vIbuvmu/E5q/AbSY4ccwQ203WB5OEjT5KWnSgmHcSY98e9cx4d3Zm8XkTI9l1h1NIqNsM3BBjK+LEfaBHCOirKdY/pe0j/y6t/BV1jd6i6/2Q4XPCDxj4hUbX9T7fP8AX8vb1WipLctMA8ucBa/G3y6BWOHxJo1BacpGk8uoVFTf1+P3nl70RUxBdBOotpy8moad+wyMlXG/k2VHtPSvLXj+E/NG0NrUakBr4PIgj42WEYb+anoOg/j5lB6MWUfaJo9AXEDS2kwtBJuQJ84ukkaGVa4+T5kxF3GeL3aW+0eStG4FhaPHxH5ypwE/pc0kk9Ilb2I6uCbu+O8f9SpxpPJ+1zAQeOwzQOP8TjxZzP6x9qSS5pGJuyiqMEeg/p+9D94WgxF41APDhIskkkSKIjmnOHudEhtoAaNDwbAXpr/E0cAPmkkmYReYxuMqEUaBHFtWfVzZXMNWLckGPqRy/VSSRAFU7GvDKYzWbBFhqAel9UM7GvknNc20GgJhdSU7bKVFeD33srQb9Gw5i5w7J140hKLNFuQiPtjieRXUlbF7EE4rwdqMGZ3+2P5WqN+h/wBtv8zUkkxCZoLf43envATq7jBE6/ckkufBsf7n9dyOm3cOvgPE8j7VjqeJdAvy5f6f3ldSQxNyD6dd1r8uA/U6dT7UXQqmDpw4Dk7okkjFpssmO3R6Imm7eSSQIc+CyabLiSSww//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4" name="AutoShape 6" descr="data:image/jpeg;base64,/9j/4AAQSkZJRgABAQAAAQABAAD/2wCEAAkGBxQTEhUUEhQVFBUVFBgXFxUWFxQXFBgXFxQXFxUUFxYYHCggGBolHRUXITEhJSkrLi4uFx8zODMsNygtLiwBCgoKDg0OGxAQGiwkHCQwLCwsLCwsLCwsLCwsLCwsLCwsLSwsLCwsLCwsLCwsLCwsLCwsLCwsLCwsLCwsLCwsLP/AABEIAQMAwgMBIgACEQEDEQH/xAAcAAABBQEBAQAAAAAAAAAAAAAEAAIDBQYBBwj/xABGEAABAwIDBQUEBQoFAwUAAAABAAIRAyEEEjEFIkFRYQYTMnGBkaGxwRQjQtHwBzNSYnKCkrLC4SRTY3PxQ6LSFSU0VJP/xAAaAQADAQEBAQAAAAAAAAAAAAACAwQBAAUG/8QAMBEAAgIBAwMCAwcFAQAAAAAAAAECEQMSITEEQVETYSKh8BRxkbHR4fEjMmKBwQX/2gAMAwEAAhEDEQA/APbSuZV2ExzoRHDaphQkJ9QykAmLYway2ikp1CkEise5wLjaWfz5oejSDDz80bUCgLU6MtqFSgr1dwjCOHAXT8VSFRhaTHXkQgw8hTNqSEDi07QSprSwVuwxkO9v8DfL5QqLGNNPNnHhBJjoJsthhX2usn24caZaTdtWQY1DWgZgPP5p2DNLW1JkXVdLHQnFfwC4KvnYHcePmpXIbZU9020CIB10JBnloiXlWxdnl5YOMh1M80Vg3Q6xQjVPRHFZNWjsTaaousPtMNIafU9eii2ltJrgA24OvMenNU9U3T6NOQTe2vFI9CCeos+2ZJXBDC1daFK6iTEIipgyxoMzMyOQTHNCIYZPtsgcKRgTQPRSscOUoWxsV5JaaLpNPJCsrcgFOHk6lJmmV42kGZOo9q6hw1JIoo1LwWRKGruMgASnFy5nS0qKGchSsYmMU7F0mccyKJ7USoqqFM4GeUO8qZ6genxBkMJUlJyiUjEbFrknY8hYPtLUdUxD5JgHKJuGhpDTA81umm6852hXJNV+klxH7zgZ9/uW41vYvM9qLvZbYogTNunNOKZs6pFLNEwAcsxNpieCkew/cq8T7HmdZB7SQpUnewIURSDk2rI02ifCmXAQtRRoN7uGwCWxPHS5VHsamcwcACPgtBSnMRlgc5n/AIUHVS3pdj1//PhUNT7gOAoWLXmHR7lFWqU2215x8PJEVQMxc62seg06zBVPWeCbacF0FrdsPNP0opI7XAmRF+HIcJTWpqc1UVsRp27J6aJYUIxEUkqRRjYRmSTe8HJJKodqXklL4T2vQpKkYYQtFSYSCpWPQneJzXIHEJMMNVRVHqEvTXuWKBtnSo3hcLkwuTUgGzountEKJhunufdcADbS2gyizM+eQAuSV53jCSHCYBdeNTcCOi0PbOvvU29CfaQP6VmXvkR1n/u/sE2KpCMkrZf7CP1MD9GI/dWkoQ/CMdBJEwOF7kn0KzHZ0HIAeMfCFf8AZnFAYYNeCYMWuZECPculezQKp2n3QE4XSRGMqS8n0AiPdwQ8K2LtHi5IqMmkWGCxGXSbX9YtZaDCYgloLhc/i6ptj0mkEnUEe9XJd3bZJkf2Xn9RTlSW57PQqShbexV7axJLsvBvHqq0qbFTOY3zSeahAVOOKjFIgzzc8jbHBPaud2RwKe1nNa2bBMnw9MuMASjK2Ec3lH4sitlUgGyNT0j0CMeyVDPN8Vdj1MWBabfJT9yeRXFdZUkPrMP0F5KAvXM6GFROD06jLC2PUjXINr08VVgSYU564XoXvE/PZcdZNKVkP3iexy4xMeu5VIxqT3ALLCo897Y4r/EFgu4BgA9CTP8AEqaib/utJ8yZ+aK25XzYioeb3mf2bD+VVVbFBhcDrlZb91O7Er3ZsdindHofeFZ9mNoU6RNKsYzVnNYYtLHuNzw4exU+wa2ZrOEsHwUeNs8n9HFT6PaT8wuatUYpU7NxtzZr3OzsE2uBrbj1VQcO5niBb5rUYKvLGuJuWhT16Ie0tcLH8SlQ6mUFpa2OzdDHI3OLpszNCq9skceP481bsxLKjA0xMTeNZ5Kf6A0Uy0e3joqnDYRzSHFpi8T7pROUMm/DRkY5MNR5T59gsYbvBlsAPDxjmJTm7NyHMCTGgjip8Jm0hFVXxHG/4KTLJJOlwUrDBrU1uMo07AkDmecqR9NrtQCuhxOnv+5cpMibzeUlvuPrahzWgCy6CmVnQFHTq3XVe5oQkkkhOMSKqeKiDD08PXoESYYKicKiDFRPD1lG6gsPT86CD08PWBWEh6npvQAeiKT1hyZZB1lR9oNuDDgbuZzpgTAAHE+1WT6qwXbbEziMv6FMf9xlckFOWxR1quYzzk/xSfmgu6GeqXXJywOVgFK5+n7PA+X3oerUJqPHI/ytB+SNk6NtsEgtZHAALu3ID8RHA0X+6mD80H2cq6DyKJ28099iGjV2DzDzaHx/KEXcG7Ru9hvzUWHoriiTCzPYjE58Kw/jQLTiwUeXkuxbwTHTddQgxgg5rEC82Q52k05oN49/KUKxyfY1ziuWWLXLj6cweIQWz8WHA3uCjwUMouLo2MlJWhLgXGPlOAWBENW6HRdVyBrOumQ3MYT3q4hc6SLQZqMaHp2dCB6eHqo8+woPTw5ChykDlhthOZdDlACntKwNMnD0Rh3SUFKnoVIKxhJli0LyntHjM1eu6ftFo9hA+IXpWJxeVrnfotJ9gleRYiq2AXHxPnjOocPgtijpMke/e6W97gP6UFWrfXv83H1ywPx8E2nWL60AgNBEk6wHZvmgcJVzPqO6tkzHG8nhrwXMCjf7DaRkdwIafarrazf8bQ/1MOWn1Lh/UqrY5mhT/wBpun7IVvtxp7/BVOEuYT/A4fA+xG+wCXIX+TGv/h8p1afx81vKL5XnfYZpZWxNL9Cq8fw1HAfFb7C6qbMr3K8D+Gis7QVQXBrfENeltE2lgWts43sfjM/BE7Rwud8su4RP9/dZdwrnd5lqN4WMW6pinWNKIiWJPK5TXhLx/J2hhXS4jdBiD71aBKU15PC6llJye5XCCjwINgynEqBtSbKVrljTDBcTUuhXVJTcZUkmEJnI1VMIbCck6YRnSUYeEkyhWr3MUHJ4eoAU4FGTk4cpWuQzVI1y44Ja5SB6Ga5OzIQrpBAcntch2uRVNtlzNRVdrMYaeEquGuWB5k/dK8ppAnuw6bk8bwBM30F16B+UarFCnTmDUqD2N1+KwE737LYHmczf6QsToJhmDfBfHDXhcDn81nsNiyxroiZBHOx4DhpqVcUXw2oeYe4eRBj8eqosKGGc0n9UftN1PlIQSkbDuesdnHTQp9aTf5Br7Vo+1A/wuHeOFfnP+Y37vLRZ7sxT+qpRxpstxG6zQrS9pG/+203Xs5rriDJe0X5HeKY3wLiv7ioJIxW0GAkOqUXuBBghxpisCCOMgLadjMUa2CYXuJcJBcTLrGbnXQhZCmANpUp0r0KM/vUu6P8AKi+wbz3L2HWnVEjho4H4BDKNr8BkJ6ZfieiYemALfjqo6lAl4Oaw4R80+jVEC/BPcVJbTLKTR2EFXxOWREyiS5cDgV0duTnfYr8CHiMw1vHIdUZXdwUgdc6WQ1Q8Uy9TsyK0or6vFDOJKmrzKfSpSqVsrI5tylQPPVJE/RUlutA+nMwcpwTJTmlaLJApGqJpUoK44eFI0SowFIxywMmphEPxDKbC+o4Na0SXEwAhmlZf8pOK+qo0gfHVzHypifZKxhIqu2216eIr0hScS2mxxJhw3jY2MWhwv0WT76xdzqDloGjN7weScHy555Ngaa3nWf1UHiH/AFbP1s54/amI4HxIGwkiXGYgtpZedNoJ6QJi3GVU4Z8Cfx4gjdrTvDkW+yBqptnYZgptc+DLgb2H50NPnYFA02w00onq3ZH81Q/26f8AKxbXtlRnZx/VY0+yHf0rAbDxJp0aJAt3bfKzGFeg7axIq7PeBYupVBl1O4C0x6ke1HNO4sXjaqSMTtGtlrYCrzogf/nVMfFWexB3eMxtLm57h/GHgj0VBtWpOGwT/wBB9Rntyv4K07/LtIO/zaLCddTSg28x+NUwXf8Az8jd4JxDGzylHNroEEQI0yiPYmOrJUoqTK4S0pIJfiLqWk/kqs1FPRqrnHY1T3D69RQh0qB9SVJSWKNILVbGVWSu0hBuiWNUppgiCsc+wPpb2gaB1STzhnJLtS8g0/B5qFIFEFIFSRWPangpjSnhYdZIE9iY0KamxcGmPYF5928xebGZeFKkAR1ec06HhyXo1Ni8a29jc9TFVdQ6o4NItLQMjeMmLoJBpALHHunni8k8egM8J3eq5i6YmkJBFhE8i2QTe0BPrA5abL6ttu8BfTz4rtYzVZrZrnDwzcEHoEAYNtZ+5AAEvvGlm2HwRmBpkBgDd4ZRmcf9V0xxi2llX7SdNSmJneHGQJIVm5wD99xccw3Gg/5tSd1tz681y5OfBudk1PqWgOykU+PhJ7hpvrboQVs3uluUjLd4EXY7PUeDxsYYNOfBYjY+Y0m7oe3uhbUgfRha283T3rW4R4ndJjvHSx1/t1TLTzl3QxzTmuCZPdmRqvnZ7Cfs1gdOYy2PHUInH4mH4OpxLYNo0IItPU8kA+2BxbeLHl3Gfqn6xx8PC91HtKpmwWHfaadYTc2Dg5vpcjotOo9fwW9SaeQI48D1UdUobsliA/DkawQdebR7LgqWrqld2V3cUxELrHJgKcwLTAqmEXTZZC0UYxyCQ2NDwVJTPEKBzl3DuS2tg0w3Mkoc6SDSGeYNapGhSCmu5VfR47ZGpGBODFOymsNixMpoikxOpNRFKmhY6KAds1xRw1aqfsUnO9Q0x74XhFVp7qmCLvc0mRrJLnTxMFet/lXxXd4AsmDWqMpz0JzEk8t33rx/aGLaH04hwAJ3Dzixdr/ylyY1IMr/AJxg5Au8Nr28I8kyq9orbxAAYAMw5nNZvkfeq3E45xqbm5aOZ56oao4uqEkk6a9AEtyDUPJYYl016f6OZukyRnuYF5PIKypPMgMYGzku60/nCDlFzrxgqqpT9IYBDiHAawJHCbwEY1ri6nmcYIp2bu2LHEX1nrZEuQZcG/2Qwd3TMlpNNt4kT9GImRdvsK1VJ7i0F8OB0qCCZIpxJGvjNnXtwWV2RVHd0mloMMpjkb4d3Ea+s6rQYAiBkcQYbuu5FlC06Os3jHQKlcIkfLKmnQJ+n04MOdWA4t3pIPMeLXoqjCP7zZlSfsgVBeQMjg/UXFmrU7OMYyu0/aymP2qbSfiVR9lsE00q1GIs+na3Nh+CEZ7mw7A4yacc2DiDofdror6o5YPsFiO7phz3ANa05ibQMup6WW3o1mvGam5r282kEe5C+bGY3tRIp6AUTGoynSQjEhzVNCcKaRahsbVHAV1pumuapaeoniFjOQ+UlNISSrDo8yq4kaBNZXQb2QfguBy91Yo1sfHS6qerctKWJCmZXkwFTSrCm+BbVBPEkMxdXJ3ZYUMXMBWuHErN0XXV1hMWG+qny464PR6TqdviZ5h+XLHzVw1AGzWvqOHVxDWk+WV3tXmeWXgC+ml1uO3ZZW2jVL3TlLKYAOkAzpc3+Ko9mWJcAAJc4SeAtHGdCoZRuR6kZ/CV2EwDnvJsADF+gB09VPgMIwlxdcyYExa0W9UVgnwCZOkmBDZDsszxsOabg7AiQ2bRx8RHPoOC5RRjk9wPDvjENgEw4wBE+A8zHVFUczqjJIZBaBG8RFPWTbTog9nuPeywAw1xvYWYZOlzdSvBDt50Q6Lbv2BccRy1XJmtHo2yHNyUwQdKAkHWaJuQflCu8FTkAtcHbrbaO/MwN3j4eBKptlAinRLqe6Rh4dBE/VETmGsdeatMCGkCCRLRZ1x4arRvD7gqlwRS5IsRXczHEi4dSpnTplP8qC2JjGsxldpkfWuPTfdmj3orboIxdJxB/MRI6VXceNiFU1Tl2hU0OZrHXsZLWtBJ/dKFjUWewGjvK9ExBfUb6EkD3FWPYPEkQ06+Ejry9qzzYp4+qJIzZKl+rANRwkFF7GxDqWKqt1isT6PioNP2liNuj09hVlQbYKrw9/JW+E0S57Ipx7sfC4VNU0lBOrpcdxkmo8jg66Y/EgDn8imF0qqxhvbnKfDGpMlzZ/TjaDPpB5lJBiueSSb6fsSfan5Ma6TJ5WXaVIuMAKxxdGadrXn+ygwrfCBqTeOSuWX4bPHn0iWSKG0cCTPCNU4BG4hhp256INDCTluF1GOON6UqZ2FIa0CSbC59FGCq7tFXyYWq63gIvpex9xKKWysXBOTUV32PMKuKLqlR83cajiGibkxrxuOmqiwzd11gBlaJJkjObn2u5hMBnMJmzWDKBf7XxA9q6PA8gRLjBJkjdMc+K8iz6euw6k+WOkkzlEaCS0kgepTc8MJIAByWFyZaXDhxm6VR8NN533HdBtlgAiPxZcDLPjcAMFxiQARYa33VhwPS3a7hUdkBzB0ETEHdBjjMWTzGVpbTMmlLnOtJMS4E3KjoVctao5kEAPhz3EWmJJNyenVS0w94Z3r+6pCnAcRBLWZbAak3F+KAYel7GMUG5KmV3c0ZmQBus4iZ9QrpjN7eYIztAc2Ba5GltT71HsfA03YWnmblBoU4qCRmbDMuaOOl1O3DGm+ZLZdTIP2XDKRAc3X1A96rXBE1v9e5U9pKe/hXiS3fbmHAkNeGnkTvHXgVV7aP+Lou3TmpDUwSGl3W93D2rV7Xafoz53SA0yNDD2jh8ll+0dCfo9SAcoc2RM3fTOg6A8FkkEjm2zlxVF0kZ6MRqPq3Ek6/rhPxm7ig631lJjrGDLSWut5ZeCl2w3NSw7rgtqEHllc2TP8ACEtq0t3D1IBguYSLeJoeLebPesMcl8j0nY1bNTYekdbK+pLP9hyHUzIu2LHgDP3K8q0S0iDqdOEJc2m6KsV6FJHMVicmvFVP0mURtN5mDwVblVGHGtNnn9XnlrrsEmuReVxtXieKHcbLj6vVN0Evq72yXvkkKUkehC/VZVYqvmsOf/Cu8Fh2UwLXHFUmzWb0nhf+yPxmJhkDVyHIraih3SzpPLLki2jWDiD1Qbr3U1OmSC4hNeZ8gmwpbIjz23ql3Ilm+3tWKDWAA5ng30ht1pw1YD8pOMh7Wh0ZWaccx/seSHqJVjYfQw1Zl7bmSoGRMxJc63MXGv7K5SIyMmPEHX6PBNvIH2qN8BlwdI4xqI6GxenVSQzhABvJ4NykRH649y8uz6ChUhuttNiNR9sxPQcPVTYSoDmOXO8uJDJsBD5c46AC1/YmtofVmoXZGMNNpMjM76wGGCNQJJ/ZHVdxTZZ/9ehFQtBP1tQzEO46wPQrrNqwJ725szR3r3AuIjdYXHMfOAf+EScO1hpnFvLm92S2m3URlDG20kE8tNUyi97g/wCjMyMFIZ3GJIGYl08zccdOCcPo+He0uP0h2QkixAfLcovawzc0H17fuH9e/wCx7dsB7hhKRLQ6kaFNzW8gQ2G+gPuR4pgiWEOGQfVu6aH3aoDs6Kgw1Ko24fQY4M5OIaSI8pR4LXEa03lhjgB4h7oJ4KxcET5+vzAsfS+prAT+aJLTqLF09f7LMbRp5sMwgzvRyO80/OFt3DhUH2R9YOeb/goDb2x5ouFJozZswDbA5SDAGgMTbouYLtGfqMLsIejmkaED7PzQ2KdnwZdHgcypa32t73EonZwBoVG3ByGx5tv8VzY8vpVKZIcHNe2D101WAJmp/JzjQHROrePOx+S9CsV472GxMOYSCLidfXVep1nw8X4enkk5IW7RX02TTFp9iXHYWRMTCrcRgxlLtFbYSvmzDiEJtdkM9VmOUlJRGZ1GWNy9jP1GqJ45okhRgXgr0kz59q2QQkiu46rq3WjfTZnKVQgFTPJfHIWC6aALTHBT4Jlx0Wykue52LG20r2ZN4WeaAVziacgcgqavVDQ5xMBoJ9AJQ4pbBdZCpKv9HWheQdtMT3mKfaBnibSQ0AA26H3K1x/b/E5y2m2kBwlr82sC7nCeHBZbF1C6sS7NIicwaTe50sPF7lL1GaM1SLeh6SeKTlLwLEizBOp0jkNZn/UUraTXiTMCN1syXOI+raJ8Ryz0Hoh3eJpAnUSybu3oBfEHwhWODq5qQdn7trS/NUOrGlxs3nUIjyEc1MqbL5WlsTV57xjWsFTE52hrRPcUWtaT3cyAXQ0E/slV2PLBJqvNes9kta3wsc+TEdJmPcrLFsJFNv8A8TDfWVGEmKz4a1pc4zq4PA53OqrqeLa0FuEpEyKbTUcPtZr66SS0XjyWMJfX8jsXRxFQVXvIotawSwWkAOLGx6nXnomDF4fD1AaQ70hhBJNs5LYIJEWAdoOKWL2c9wqvxFUBzCBltBdlaR00cNAnf+o4ehUDqDM8MIkz4pBzS6+g4Dis4d8ffybyq5+7g9q7PUX/AEanUa676DHZeTiGki/qFY9+CWiqyHFrr8vECPZ8VW9ncO84alUa69Sgx0cnOa0qyZiXDI2o2S6xPIzA6aKtboi4fj5rkkw7CAMhD2ZSIPG5PzhE0iIOXnJaerZhC4RrCAabsviAB5wLX5SEVJjfERlOYc5j5+9czLAcbs4T3jBrIeI1nj58+axmwH5ahaRo6DqL+Hj5FekUxzvI1GhH3rCO2VVZiKjmtLmF5IyvEwTIlpvxOk6LAZLuBbFinXeyTu1XDTmcw48iF6tgj3okmDA+H9l5Xj9zGO4Z2sfdg5EG418CvB2nrUK7WAUywsa4TM6mRMjkUPbYODqVvg3Qc6m+/kTzXMfi5GX3qF2O72k18ASbgXHp7kO8ooRum+QOoyONwjwzuGo5nZePBPxGBIEnnBUmBYW1WyIv8irnECQRquyZXGSrgPB00Z42pLdGdDCkrXuGJLfWM+xryYvBAAa66ovwobDYYl+XkVLj6u8ANAqX8UqIY/0oNvtsiWpiuAWe7VYnu8M8ixdDRcC5PMpvabHOpUSWkhziACAbczYfd5rzTEYtzyXOeXOk+JwLt3qM7oOXnqUvLkUFpQXT4J5pLJJ7JlVh6ZfUkNdGbiHPbAmAXamYSFMhxLhlkk2LWiLmzT0OnkrChSJYLEzrLKp1uIL3Aa29UG2M4EBrS4Az3TGwXCZiSBlebjT0UFHs2T7acQWtdO4x1nvAu1oaIYy070jjYovY7TlYGU++qtpgsZ/0qWeT3tU8XHNPsjmavaNUb5BaAco3GENu4vcC48d0GeK0GBw1T6OBUqDCYcgZnSBWqmLkmd0EjTXot7szsis2y2myq76TWOIqCm4Q3wMqZsrWgDQACb+xQuxNerajTFJhe0DQQ5oBaJ9AbBMdjqFNzhhqRfLaYaSCTmBJebybyBaNFEHYmsRByB9QxBy74aZ03hAaQhv6X6m15+f6DquyQBUfWq7zXhsT4juyZdc2PLgpW47C0ak02F4DInXezay7pyUDtjQwvqVLipkPXfDXOzE+Z9FKG4SnVMnO3IIN3b0mdLaQu48I3nyz2ns5h3/RqVRp8eHa4CdC5oI1sfNWTMVUbkD2zLiCdIuINrcVWdmm1Bh6RbOQ0GlgkECWAtEcPJWLce9rW523LiDqNMsH3qtb+5E2k+6JcO+k6LZSH+QzGOXki6TXNGuduU+pmR7kIK9IkyMuV4v1vBt5FFUKIB3HaZgR1I+RXMzvt8ifDkTa3MH5KvxTYqO8hwkSDCOa42zi/MIXaTfrGmNZGsexYd2oyvaTBF9dj2cGw7ecAQSHCLGftclBtXDPd3D2guLZa4DK6xgg3g8CPVXW127zDe7Yk5psebdfEo8PUnjPrzv9ocoXUCnvRpOxo7ymWOkGJEiOht7FZO2eW1GiCWkgH2rMUHHUa6iP7Hp71pOz+0Hl2R7i6xibmR1N0EtStoog4SqMl9zLTHUhDSBdp91zCc5yle2WkcVFRu0TM6EFTp7FrXxA7qd+KSkJPJJMti9KMFU2xh8K2a1RrXOFgZLj5ALOVe2eHBsKr+oZb2lZbtdjc9d5BMN3R4gP5S08FQtLWid2ef1UzwvmaqJZ3GTo8+HSRnBKfYvu0/aduILWgZWsvc05k6GH29yon1JZG94f0o4A6MPQhQsdrvRNrPGhsdK3rpwlKu6QdD0mevHNxDvap5TcnbK4Y4wSjHgjrYw3+rbEkXD3cf1h5e3qhsJWJeLc4ytIN2kDwieKie0fgD/w8vb1XcHTl2kgDk066eIgJduxtKh2MJ48Xm5B+yA3UvJN5seK0GJqYJgD61V2KqFgLW/YYSBuhug5QTw0WbxcAtGm7OjB4jP2OHncK+we2abKbG0cIXPDW5n5QC52WHXAJIJJjzXJnNbAVfarzn7qjka+o0ixgZWgBtgBO7PqhcPRr1MrWkiS5zbxxIcbX1JCkxO0a7hPdloNR7wcrvEZBEnUCYUWGbiTlyZvCcsZRukiYPnC278g1XhDm7GeWh5cN6pk4kznLSfcSp27Gpio5lSoYDA6d1tySIvPJB/Qq5a0nNlc6Gy8QSZOk20KZ/6W/MWwJABN+Bnp0WJf4hN/5HvHZfGOGHotsWtw7ctuDaYi/orNu1NwOc37RFjyAPHzQXZXHN+i4dkGW4dl7Ru0xPwVicZSLZItmi7eMSrFxwQt+JCqVaRzhzYg7xjrANvNT0WMzSHXzzE8TwUTzRJdMTALtRaQfuXe6p6h0eF2vIbuvmu/E5q/AbSY4ccwQ203WB5OEjT5KWnSgmHcSY98e9cx4d3Zm8XkTI9l1h1NIqNsM3BBjK+LEfaBHCOirKdY/pe0j/y6t/BV1jd6i6/2Q4XPCDxj4hUbX9T7fP8AX8vb1WipLctMA8ucBa/G3y6BWOHxJo1BacpGk8uoVFTf1+P3nl70RUxBdBOotpy8moad+wyMlXG/k2VHtPSvLXj+E/NG0NrUakBr4PIgj42WEYb+anoOg/j5lB6MWUfaJo9AXEDS2kwtBJuQJ84ukkaGVa4+T5kxF3GeL3aW+0eStG4FhaPHxH5ypwE/pc0kk9Ilb2I6uCbu+O8f9SpxpPJ+1zAQeOwzQOP8TjxZzP6x9qSS5pGJuyiqMEeg/p+9D94WgxF41APDhIskkkSKIjmnOHudEhtoAaNDwbAXpr/E0cAPmkkmYReYxuMqEUaBHFtWfVzZXMNWLckGPqRy/VSSRAFU7GvDKYzWbBFhqAel9UM7GvknNc20GgJhdSU7bKVFeD33srQb9Gw5i5w7J140hKLNFuQiPtjieRXUlbF7EE4rwdqMGZ3+2P5WqN+h/wBtv8zUkkxCZoLf43envATq7jBE6/ckkufBsf7n9dyOm3cOvgPE8j7VjqeJdAvy5f6f3ldSQxNyD6dd1r8uA/U6dT7UXQqmDpw4Dk7okkjFpssmO3R6Imm7eSSQIc+CyabLiSSww//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42" name="AutoShape 14" descr="data:image/jpeg;base64,/9j/4AAQSkZJRgABAQAAAQABAAD/2wCEAAkGBxQTEhUUExQVFRUXGBkYFxgYGB0cHRoaGhcYHBgYGBoeHyggGBwlHBgXITEhJSkrLi4uHB8zODMsNygtLisBCgoKDg0OGxAQGywkICQsLCwsLCwsLCw0LCwsLCwsLCwsLCwsLCwsLCwsLCwsLCwsLCwsLCwsLCwsLCwsLCwsLP/AABEIAL4BCQMBIgACEQEDEQH/xAAbAAACAwEBAQAAAAAAAAAAAAADBAIFBgEAB//EAD8QAAEDAgMFBQYDBwQCAwAAAAEAAhEDIQQSMQVBUWFxIoGRobEGEzLB0fBCUuEUFWJygqLxIzOSsmPCBxZT/8QAGgEAAwEBAQEAAAAAAAAAAAAAAQIDAAQFBv/EACURAAICAQQDAQEAAwEAAAAAAAABAhESAxMhMQRBUWEiMlKhFP/aAAwDAQACEQMRAD8A+rmyjkCMQuZEbMAAUy6EQsUXNTAIioCvFeDV0W1Rsx5roUnvB5IbroJHNFAYwC5DNzcQoCpGvcuudOqcB6o+enJebUXmuC5UrDdoiAI2sY1hSFQa5lXVnk6IFaoBviUyhYMi5qVZ3wFEMEE6qjZihpPzTFCudD3FHbonkO0arTvIRwG/nPiqpwh05ZHemfecWkBZxMmC2jViwzeKr6RM3c7xKcxRad8jjvS4bOhkKkehX2Qrki4cY6n6pZuNG91QdHIlamYhJmjzy+SokhW2PjEiP9wnrKmzFR+InxVV77L+IHvlTbiQdB1WwBkWlSoT+I9xKqcVLTOZ0dUWhWkqOJOa0IxVMzYhUxRP4neKVfUM/E7xKniGwfvwS1SqrJCNjrqpy2J8SqfEh4vNuvNMGshV3A2lNFUBsXwuJOa5JCNWJmfmlA2CvOqxvT0C2GL9/l81D9oH2AhCqFGByWo3J9uNUcQo+/HELIVtoHjZKjasH4vPRfOKSZ7EoNG8FQLznrBVvaQt0d5oLfaon4ndybJoG3fs3hqjiouI/MsXS2wSCQdOBU6W1HPs2SUcgOBs2hvFL1ajQ6JtxlZx4r7mP/5D6oLn1gZfA5Fw+eqNmUDYCkIsZUKrOayT9okR2tBpPNdqbaloG885tKdSaA9P9NMxridbKT2ga371nKG0c9nODfH5BHo4MkyK1Jw3Akj5Js2Db/S7p0egU/c96z+JoHfUp3/KSfRpRqmKLmBrnsIGX8LpJaQdbC8cEcxdsuXUek9F33RdrlPVZ92K5AdCR81OntNwNnOHfPqipAeiy8GD5DuK5Uwv8VuuiTo7UcTAuYmS2YgjcCOPFdZTn8UyZNoHrotuK6bBsTq0iDmiY180GrAuCQeSLXhrZyt3bj9Uj+9crrU2EjjmH1VN2P0TYn8J/trzYNLucfOEOpgKj7uICvcGRULZgSNBGvBN4nC6AacU26l0Tw+mMfsogwdOKE7ZpGhMb1q8RhGb/VAo4AtJjTmfJUWsLgZlmAey4IvrK673nCRyKuqmDg6FCGEdFmnwT5gxM/WO5wIPRJVGDitBicI8Xyu8FSYpruDj3KsZWI0IVGbiknujmrYlw1BP9Kg1gd+AHyVFIXFlYx0qVaoAI+I/fJN1aLRpbikX4OXWNvNG0zU0AcCB1Qs6drYN4EWAS37A78/l+q1hotNnYtxkOPRK4uoTm4W9QubPwL6h7OUdT8lZUtkipUIc8gRqB9+i+b4o97myjdiXtMjTnf1TdDFkBrixrgQbabyPkrvEezrBEZ3DeSQPIBeGxGZQM2XpHP6ptyL4Eem+ygrbScZGUC4071oNn3a3fIB4oLtkU23zTbfczyhXez6jS1o9yx0AQXNv4kz3JNaUWuBtJOLE9oS1rS0x2gDFrGZT2Cw9Af7oqO5h4I8LEeJVizYoqi4yDk75GVKv7MEXZWB5OZ8wfkpweolwPNwb5Itw2CItI/mzj1t4JGtisGx0Q3rBP1R6uycQ1phrXbwWmdL6HKs5tjB1SS99Go2wHwG2vXini9ST/rgDjBLhllV2hhybNJ6W9CFz9uoHQPHfPnCy9J5kX36fola1d5qOY3UOIsTeD8IvEq8Y/pNv8NfTxZmGplpcb3WWw+JIMqzpbee0BogRaeh5rT1H6QY6a9s0DKJO4z0TmHxj6Q7Jc3fBb53CzLNr1XfijwHnr4IeIqvguc8d7ifkp7jfDpDbaXKNX+9C89oMPE5QD0kAID8W/NFMgCNCRH9ypdl1Tcum/wAuqI7aEOIhxidBOsHdKjbUu7K1GuEXX7LXqa1aLRwJnybCNhvZibvxDOjG/Mu5cFln7aMxBHVskk6WN9yMMTXdf3DWtP4nB7eVgXHfyVFKT7RKSS6f/DZM2S1vw4hs/wATZPk4ckzVwn5q1PvBb/7FfMdobSqNOSL6y0+nggUsZUBBcxxHP6xZWTklZB6UG+z6K+rTbM1qB6VCfIAwosxTHA5HB0flBI87rHNxAdGjeX+JVns3F0mNOarc3ysYZ8SYPgsvIa7BPxY1/PZovfkCx8x6IhxRi5+SXwW1sIJmrN7ZjFoG4QNZ3JuljcLUMNIda8VHW7psqbyI7ExatipBAOiqsVSBuSRzWkOGouEAOj+Yn/tKRxVDCgGXGdwzDXwTR8hJ9mfjz+GcrURPxSN5P3ZLVQI7JzHluVpXq0LtqPDAJtBuq9+JwomKs8m03Gf7gFePlRT5E/8ANN9Iq3UDvC9TYZEAW3fNWOFbTrGGB4OlwB+EnTMSfhO7ehOoBvxDQrphrwkrTIT0ZxlTRV4sQfXql4Vq5gcZsE3+x0+I8P1Tw1bXIsoU+DHYOu7P2ddOCYw20XNe50xu8FT1KrR8LnX/AIfL4lyniA1sS7wj5rxnC1R6+XJq6m2HNbmc4OnQc0nR2s8mSRCp2vzxcxFpEfMp6niWNaPeNqTJEtc0C0cWk6OCDiv8UFP2y+wu16Y/BfUmQVY0tvU9xjw+qyjNqYcWNKo4b5qR6NCNRx2FcHO9w+G6xV0mYsRyU3ooO4aoe0w0B+/FC/8AsB0kwspU2lh47FOp3uXBjWn4WuHPN+iO0DM1w9oH7nGER+2qjoGYjoYWWpVCbX1/X9Edry197cJgdEKoZKxvarHudTcBmIJJ5xBv4KgwdIhzO0Je6WkzcuOsxfVbAjshwInx3LI7QdkNLUhuUiSbREgXgBU00+hJs1WH9mDAzVP7f1+SW2h7MuY0vbWbAkw8wdZsf0Q6uKJF3GOp+pShqSZv6JFOuaHwb9lQ3EuDo0Tf7WS5rSSQDJ+/vRJuEvcd0u9SuM1E7zH1jmq/y+ROVwXg2q4aegRMNtWJJDXOM6yNQ0bv5PNE2Pj6dLXD0aw/8gJPiZH9qtm4rA1ife4Y0zxpvIHhaFzyUJdlE5Loq8DjKrqrXhk5C0w2/ZDp38wFe4vGSHZnZDqMwIF9dQm9lVMDQzOpVHDMIIfJA5TFvFO1Nt0nWblcZDRaRJ1joLpcsOEgOOTtnzzbuI/1RlM9iBFokn6qw2AwnK1+Zrbw+J3aC4m8rT4+hRcSSxt9eyLqrL6dIEB2UcJQfkOUaSCtJJ2ArYilTdUIrNdDg2MjgTAE8QLki53JY7TY6llBaXaDNbfvkQB3ozsdhmRFNuYkmSJkyZMnmqvG7Vovn/RaToCez/1+q1ZemOpNewx2rl+KjTdrcOad/C8JzZu0Kb8xDcpA0t3nTos9IizGtHOT6lOYAPcTkBccv4RvzTroLDfxWlFVx2FN+zRur2McOELMtdLpLrC5PT5p2u40gZygwZBeJkg7hIVNhqGcfG0AXIuSecASU+jJxvIXUipdDlWsaj83cJ4c1Y4DA0zBq1Qwbw1snx0VU3DNEOFQEdCPVdZiTEA9lxnrHoE0tRSFjFro21KnhGNHunOc4GxLiIJBBPZg6JEYmk9/beIGozSbd8rPe/cGW1dpySbBa48ikcsVS7GwUnbN6zB4F4s9wPNw+iN+48N/+h8R9F81cBJ7Wm6VLwVHravpk14+n8M9JvG6D6D1KiWEpqhh3PENafhA4XdUlovxAK0OB9kKrmgvLGcpzO8B2f7lfJEqM5QqG3WNOR+iNiB2Gg/mefFtP6LSVtg0adWgx73OD3EE/AJDTAEXEk8U3jPZWJLCALwLmJM6kypuSTsbtGAqTKZ2W/8A3BxYfUK0xOxzMH1QaOAyBx0lpHibenmm3ItUDBpnv2cRNtByvAlHoNbY3+/8KOHpiIJmeHcPl6JoMiLH7KRyGov9hbENVhf71rIcRlLST1zA/JWNbYVWOy2nUjTK8T4PDfVUuy8f7qxFtyuaOPa7eoyq+UOnJEX4Z7WnMxw4yP8AIWEx+IBygbnD5/UL6WcVDRfzWEpbMc6oQBnAe2XDSwEi/UA9CuiMkSq+R3Cte8REeMpijsx51gffALQjZ+HdcB9M7y17onoSQgNwL2nsV8w4VGD1bHop4D7hX4fYTRYmd/DxQ8fsIyHMExMifqrYursEljHj+F9/AgeqQr7Wq3AYWm57TSTlOhtYjVBmTKl1As1EHhp6otBknf8AJAx2KNQHO4l34ZtB5C0eCOx4OnioTv0dEX9GKkASRBGkWul2v7bdd7rwP5RIM/OyjVdo0HmQZ+HfPkPqh5gSXAASd1uQ9N6RWkNw2M495kXcBFwXE7xxKSxQ7J3XnSNeiYxdXS/4QfEn6JeoAReU0G0kBpMXpYfP8J03HUdOI++pmbPOYWlKseWvkGCm6m1nOHZaATqfnBV25eiNDtPANa6XBzhuAIjv+is245jRGUgcALeSzdPGPFnukDd36m10V20G8SDzn1UpZ3wMqrkvm4igTcNnmI9UaKW4NvwPksw3HCdR4t+a9VqA/lA5IZSsOKNEcPTAsPD6aKrxmHcA33Ya0c9f1S2z6NV5igHO5zDe91gPM8lqMBsDKc1d3vCPwCQwdTq/yHIp8W+RXJIodj7NqOJyNzne/Rrf6jbuEnkr6h7PUmiazven8rZazvOr/IclZVK0AARGjQLAdBwQMx3otVyJnYOtTpxDabAOAaBHSEH3TfyjwRnPuvINt9hVFK+rTOJqlwGV1OlyuM+nii0scGWFTMOevis1Xc5lRxjRrQCQYmT47kLCYx5eAWjW9iAO+fVambgvdobQZVq0Q9pa2Xgyf/GRIjqrTD4l0ZcwdG/8w3FZrE4aXCLkabx6ao+Fe4D4AI0IMHhK10Zxsua1EH4khV2Wxx3+K9+8gB2hPQHvmyA/argewzMOINu/UhMwI47ZeXRTpUSbQi4baOduYWgwQeKJSrwJKDYRcUBrxCJhxF0KnXBMRbUdDu8ZUswDgUOQ2WGIf2YO9VraNSmZabE3EfLij4uDUbfdKnXxAixVJ8MSHRPCbRP4gD0Tbca3cYWb/eDGnj0SeM2prlgDxPfuCyyZmkbWtjMgu6yoxtgMLS0Zi0lpkm7TdsdLLNPxD3RJJ9B8lz3zjJO/faOXd0VFB+xeC+x+33P3NA5gE96rMPUmq3cHOAIFhfkk4nVRoVCHtDdcwjrIhZq0FcGmxOzLuLZB3X4aDnJUKWHeLC8CI008Voavs/jGiRTp1P5H9r/i4DyVZVD2GKlN1M/xAjz0UHD6Op/CqxLHTod2vRQeHGNBHX1P0VsHz9hDdT5IY0HIpDRLTIhco0OKsqrIQS1NZgYo755XQ3Up3BHcvNEpGEXGHHAQo4DEMpVi4sY/KRZzcwFgbCRvO9Gr1ABqqfG4oEEgQfvVPC7sEqN0fbiY/wBNp6OIjugjzU6XtWwnKWPv+UtI8XFp8lgy7SF7MZunysTBH0B3tHhyJzObe+drh3TEJihjmOAyua7oZXzkVSNPUrjcVyBPcY32Sy5CopH0vMh5xxWAp7QqDRzh3m3QXATf7xrcXeH6Kb4GUSDcfWouhwOX8r25h1BP1TA2tmEGjT8Y8t3ilqjmzAdUZycJA5KOUEWLTzFj4JnTMkN4PaNEkg/6Z5iRrpIMeacrmWkippOgjduiVS+61gm+oB17t6C1xbGVxb97wbI0vQBqriaX8ZJ3gkAlVlfGANsGuHUzJ++KYqBp+Jn9TLGf5dChvw9LUucd8Zb950VYtLsRp+gdLEFmXKTc3AMjn4ac1aYfartMua+4FJU8ZSb8LL8XfpPko18e4ugOlv8ACMoPTUoP+vQVS9llUxAEEyDpB4Hx0Kkcfle3fxsRutqqWo6SfwgxAuTIm88deCKX6OJk8+8LKKTTZrtMfx+PIeQDadRr4lIftBkk9oH8xnpviUN5k5gfqosBPDv/AE0VGkmIrZIOcBE2PWO9cdSjUojINiQ3TXQ9439UwKQmAQ7hFxzuCR5+C1mA5466eC61pJEa7oHp/hMnDtzBs9ojT5Df0i/JHZiRSkRmJHI+I+Fw3TAO6xBjWahelTJ5iYuCbncRuPVM0sIGuaS9rCCC0EzJBmDFxfhKr62PdcDKwXsPMCdBrbmUNzyHNdckXE6kAAgfTuQbCkz6bsjb76oJLXC57Rs3lltfvhPnaLwCJtwOngszsPE/6Ld8wZ7h4dE4983JUsqNiMYuoypZ9Nrv6R9juSVTZlECWe8pnk4x/wAXSPJCxGMDdSBCqMd7RagQBx/RC2xkhnE4F2rarH8nCD4i3kqqriYdkcADfQgi3RV1faJJmT98vqlXPm580cfobLOviYPIax87papjjoLDl9UnUqbtQe4DnGig0ynxQLCVahOqDUK68qdDDOqENaCXHcPuyPSMGbp3D0UWMcfhEjidP1Wowfs6xjc+JcANzflzKbBpOpzSDXCYG9SsZsxuQjXyUS4nd5LVfuTPaY471SYvZL2OcJBA0JtIRoCkJYciRIAuNbLV5hxHismwkGN6Z/bXcT4KGpFt8FoNDpxZDsoqSOFRt+hMLtdv8DT/ACmfQoGPxIbJFWf4SA5Co49kCWweLbf5VKZNMNTqbpPR3yKk6NxjkUJ1QOnKQ7rYqVETaYPAoWGiLQCRaOn0QNpOJgEkkTqI4I4Y69gfvcl8cYaJmZdY/wBP6rRf9Ba4EMqKxpkxYAwoB0XRQ6yvbJUjubn5fTkuPp8dPvRRBUcwgGZMXvJ/Qb0THm1MhibEIjHSk8QSdNybow5ogCd/VM+YiLhhQ69lylUym0g7yDG/eNCoFpHJCzEGUqHY8H9mS4mcrupdmFzvs3zPFQDo5TqUOnYMH8DSf749V2plPxk6WiwmehkarPugLqwWQ5jA4HgvUiS6DBiR9EPPMX0tzj7hTbAdbgdVjFhRxjmtDWlzQANHb4vYyNZRqm0Kg/GT3X+irWDmF17zp96KbXI66CPxZcZNzxP6oRK41n3+pXYTGBOdxUcxlSy8l4MvZMhSDnHep02EmAJJ0AEk9BqVf7N9lalSC85Gcbyeg+vgtls3ZWHwzewBmIguN3H74JJaiXRsfplNj+yL3w6qfdt4auPyHr0Wow2Gp0BlpMDeepPM/qjvq8TH3xStbFsZqQBz+7qTuXY1r0UPtrVaTSDiIOcuBJvYZbiOcDQlVPsXisj61Ows1w1OljHiPBC2+39orTSJcQwG9rGSI5RF+u5KbEqOpPbVJ7LnZCZ10/RW4SoSjfOZfM2xm/Holq9G5cSJO4fVddjxpBAHj16pKvi5MnQafe9JkFRYptDB/jjUam9/s+iVyU/4vEK4ZTLmkbuG/wDygfsTfyuUdRloGFrvgwjU3gABwLTEiy7TLQ6Zvu0J7gbN6nwXccy4mQSfidIHe53ad4AcF11Zz3TGqNSOBCepvzCc1+az7HEaFM0MQRYhTlApGSL2m2T2mn+ZveltrOFgDPVQpVnNu0nkgY/4zebA+QUYx/opJ8C6ia45nohtcQeSKHDVdRAi0EmT2UQHdEkpZzibgeKPTdpcDdJHH7CzMj2S97LubLfip1GQQSZBGvBce2R4IWGiVVyXcZ3pguLpPPTeousCN5B9EU6A+QjWl24mzQB/SIRHuaRl3A9k7g2wk77mT3hCpVOBA0N+IAyiO5Bo4hzHTraIB3LdmDuojSQSCYjQ2mQe4W5puphgWydwm1rJRuJ1m7iCBwaCbjqmw6RBkAjdvHVJJjJBMPs7O1pDosLQhVtm1G6AOA3tN/DXwlWOCOUANTJcDrJUtxjYmac4gwbEcdfA6LtN3DzWmcA6zmhwG439dF2nh6TDLWgHjJPhOncm3FRqZV4HY1WqbDKOLrDuGq1OA2dQwwzOjMB8R+X09UjU2tA7KpdqbRqPEunKDqBv1jrYIRbm6BLg0GP9rWTlaDrAPHumYV1R9m8RVph7nspkgFrTLjBgguINu6fkvlFGp/qAnrzmSRdfc9k4gmjSuP8AaZf+kK704olk6M3X9msUz4Q14H5Xa/8AIBZj2jw9doDHtewyIsRmJBEAxBN19eoOMToFW7WdnpVABJyHKTxixvpdLtLsy1H0fGcRQaA9zcxh5Dc0E5BAAcNRvvCA6qxtN3ZAJgA7wCRMW4Lxd2nipkcScwInebiRB7k37O7MbiKopm0zcSYAadJ5wi4WrsbKieH2rAy/FbR2sDg76yrFuKDoBEJjE/8Ax+8OJZVbH5cuUnwJCFW2FXZq3MBwIP0UdSLXQ8GmT96c0A6f5Us7uKDh8O8vEtcLgQRH6aK9/dlPhVXBqNtnTGkj5fRLxp4AkH+2/mEdrMxuRJ3MEknm/wDUrlKmY5b9wtxOhXfekiAQ0cRb9SvWs4KDvphsTFP+ovf4aDvhdeYM5THB1ndY3INCuxvwgzx1d3bm+akXyYa25i5MnvJ+UIP9GVrobpvEqO1nN94cgOWG+JaCV7DtM3BDhpOiJtJj3kOLbxBjS2h5W3clC0pFnyisLp1I6KWTqovYW6iPvihPqroXPRF/odx3WC7Tpb5JSwqK0w5bAvccb/4Qk6DFWBYQRIF+J/XVTY7NqQAm6NIyZiCZEc9fNEo0AA4QDJmTu4jop5ofEFisNBLmPaAR8Jv3BzZDv6oQalCWned0C0fqrIU2SOy0dPovEibC3AobhsBBmFdbQcfuVNtHKQSec7p3bvVGNIkQYMzIi3JdwdLKYIMRuMjzQc6XZqADDXzGDO/5o2HoToJ9OnNNHDtJ0j74cU1TAFh4/RTlqDqJCjSgRv4qBm6P7t3Cyk54AN4UshqBUw7gQpV6jQNfDf0UcHhq1d0UmyJguOg6lbLZewqdASP9Srve7QfyDd6q0dJy5FlqJGb2dsNzh7ytLGfhYPjdwHBoP3CqPanESwgNDWMqFjY0HZaY4nRxk6ytX7StqQC0uEB12jMcxgXABMQXCRpKxr8QC2pTfOZ7C5wc2CXtcC0idOyXbvFVjwyb5RS4Qj8Wk9V9L9kdrj3bWmbCGzpAABAPIx0BAWL2jgWiCwNOeDDZjtAQAL8U3hMHiaVHM1pId2hEyCDAc0jQxIPXwZtt2gUqo+h4zboD2tLjLiAGyAAL3PgfBL7a2wDRqFhnskWO+CsrR2RUqOqvqVH02ODRkJzONriXTlFx58FYVqjGtDWiGgRfzkm5KDmZQRlfaWmM2YDXsgcMrGAeqtfYSq2mal8plvfE/VVGNh75mIJcT0eQ0+AB5wmdhCO2YJcSfNKmFo+hOx82AJJXaeIJGkcis+zFEdqb/fgjM2pOoN94V5TSRJQZY4oQJ3KuzH+JSOMLggftY4jxXHqSjZ0QTo+bVaj3xNwBAG4DkEAkgwjvMGZlFF9A2yvmTxPYejF3CE3QZvagvpudvjluXWUntFipOV+yiVBK3vDYAyrPAMdHa1XMKCRJR3Fc09RvhD17JOa12oSNbYtM/CS0+ITTDKnXO/uQjqSi+GZxTXJncTst7CbZhxF1widIlaD3ll40GvF2g84uuleR/sT2/hQMrFvEffFN08ad9/vim37JH4XEdbqvxOGNP4o7iqKcJgpoeZiAY5qwaxsXCz7DvR6WMcOaSWn8GTLkUpGsQoMbdJ09pxqAmcPi2uNjB5/d1NqSCqGjT7gu5xu8UvVeNSei9hcPUrHsiG/mPyCTFsa6JvxVw0SSdANT0CuNnezrn9uuYH5Af+x+QTOA2a2jcDtHebnxTpqzYzKtCKQkpP0PUCxrQ1oDWjQCwU6la1lWPrXG5efjN25X3EiWDYd+IDQS7cF8z2tVzGo8yczu0J4aHhynhC1u38aW0nEGCey3kXGAsdtMAOgGQRbuJYP+jvFaErZpKkVrMTGjjbQXHzML6P7JYg/sVLtX7XcM7onuXzUtBcG7pueXHwWz2Hj8tANiDmeY4dp3ojqOlZoK3ReYyuZ1k/fmqjG1LQonHSlMTXJ36rhcuTopFTUIAeO00Oy75Npm9t6awu02tY1oEZRE8eaFiKMpGphiF0pqSJtNFzU2mSMod0VthcR2BpaVkKSew7jxU9SL+jRo11CtM8l73YWddWNoPgnf3ry81zSlZVKjNVKRi7e9cFIbplaiv7O1AS17mdxJv3gKNPZZFobMXMn6J35KXDF27M7TqQNCYT+EpF1xI5J87BfMgsjqfoiUNl1WuF2Re0nS0/h5pJ68GuGFQaAaQF54O5Wg2c6JGWept0suUcA4ibeJ+igtVD4MrmMhRxLTNlc1tmPP5deJ+ij+7Hx+ExYyT9EVqq7Nh6KJqZpOhPu2S7UFusXJ4xw5qOI2JVc3KxzGybmTN9wtYKm5Fi4NFRjdpx2W68t3VUWMqkgkmTN1px7I1QPjp3njP/VK4n2RqwBmp+LuvBdOnraMfZOWnNmbpP59yPTqq1peylUgnNT8T9FIeylWWw6n2hIud/8ASrvydL6TWlP4VZdK9TcdBvVgPZ+r7w08zJ6njHDktRsPZTMOA4tDnk/FwBIADQRbXVJLydJexlpTfoV2D7NuIDq3cz5u+i01SlER2QPRcfisslrRzk77DhzQ8Q55izb21P0XNLXi3dlFpyPVsQPiNxoEs/FESdFKo1/w9n77kD3DnSLWgeQPDmkfkL6FabOU6piTogVcYpuwryAQW3HP6IdHATmzmCOF+HGEsddJ8sZ6ZT7VxOaqxn4WDOeug8iVU1nMqU2gENe2317j8Q5khaTGbHu4tIuMt7HSd02ukHbGzOLoZldoL2nuXVpeVCJGejJmepUcrpO6/wBAOphWuBfDAON/EypV9hEEHshpcBAJ1JtuRmYEtbAiJO/mTwR1PIhKKpgjpSTOBcJkpkUIG6dSh0aJcZEAdVz7kSuLF3rrmWjenH4e9v8AE6dV7EYS0i06X6cuaXdQcGVlLD3kKL2gG6txgCD2SO/pfzQXYVzuycsyb8/BNvfpsBNjphWXuH/lCns/Z8XMSDoNDwvuWg/ZH8Kf9ylKTk/5GXHZ/9k="/>
          <p:cNvSpPr>
            <a:spLocks noChangeAspect="1" noChangeArrowheads="1"/>
          </p:cNvSpPr>
          <p:nvPr/>
        </p:nvSpPr>
        <p:spPr bwMode="auto">
          <a:xfrm>
            <a:off x="155575" y="-2560638"/>
            <a:ext cx="741997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44" name="AutoShape 16" descr="data:image/jpeg;base64,/9j/4AAQSkZJRgABAQAAAQABAAD/2wCEAAkGBxQTEhUUExQVFRUXGBkYFxgYGB0cHRoaGhcYHBgYGBoeHyggGBwlHBgXITEhJSkrLi4uHB8zODMsNygtLisBCgoKDg0OGxAQGywkICQsLCwsLCwsLCw0LCwsLCwsLCwsLCwsLCwsLCwsLCwsLCwsLCwsLCwsLCwsLCwsLCwsLP/AABEIAL4BCQMBIgACEQEDEQH/xAAbAAACAwEBAQAAAAAAAAAAAAADBAIFBgEAB//EAD8QAAEDAgMFBQYDBwQCAwAAAAEAAhEDIQQSMQVBUWFxIoGRobEGEzLB0fBCUuEUFWJygqLxIzOSsmPCBxZT/8QAGgEAAwEBAQEAAAAAAAAAAAAAAQIDAAQFBv/EACURAAICAQQDAQEAAwEAAAAAAAABAhESAxMhMQRBUWEiMlKhFP/aAAwDAQACEQMRAD8A+rmyjkCMQuZEbMAAUy6EQsUXNTAIioCvFeDV0W1Rsx5roUnvB5IbroJHNFAYwC5DNzcQoCpGvcuudOqcB6o+enJebUXmuC5UrDdoiAI2sY1hSFQa5lXVnk6IFaoBviUyhYMi5qVZ3wFEMEE6qjZihpPzTFCudD3FHbonkO0arTvIRwG/nPiqpwh05ZHemfecWkBZxMmC2jViwzeKr6RM3c7xKcxRad8jjvS4bOhkKkehX2Qrki4cY6n6pZuNG91QdHIlamYhJmjzy+SokhW2PjEiP9wnrKmzFR+InxVV77L+IHvlTbiQdB1WwBkWlSoT+I9xKqcVLTOZ0dUWhWkqOJOa0IxVMzYhUxRP4neKVfUM/E7xKniGwfvwS1SqrJCNjrqpy2J8SqfEh4vNuvNMGshV3A2lNFUBsXwuJOa5JCNWJmfmlA2CvOqxvT0C2GL9/l81D9oH2AhCqFGByWo3J9uNUcQo+/HELIVtoHjZKjasH4vPRfOKSZ7EoNG8FQLznrBVvaQt0d5oLfaon4ndybJoG3fs3hqjiouI/MsXS2wSCQdOBU6W1HPs2SUcgOBs2hvFL1ajQ6JtxlZx4r7mP/5D6oLn1gZfA5Fw+eqNmUDYCkIsZUKrOayT9okR2tBpPNdqbaloG885tKdSaA9P9NMxridbKT2ga371nKG0c9nODfH5BHo4MkyK1Jw3Akj5Js2Db/S7p0egU/c96z+JoHfUp3/KSfRpRqmKLmBrnsIGX8LpJaQdbC8cEcxdsuXUek9F33RdrlPVZ92K5AdCR81OntNwNnOHfPqipAeiy8GD5DuK5Uwv8VuuiTo7UcTAuYmS2YgjcCOPFdZTn8UyZNoHrotuK6bBsTq0iDmiY180GrAuCQeSLXhrZyt3bj9Uj+9crrU2EjjmH1VN2P0TYn8J/trzYNLucfOEOpgKj7uICvcGRULZgSNBGvBN4nC6AacU26l0Tw+mMfsogwdOKE7ZpGhMb1q8RhGb/VAo4AtJjTmfJUWsLgZlmAey4IvrK673nCRyKuqmDg6FCGEdFmnwT5gxM/WO5wIPRJVGDitBicI8Xyu8FSYpruDj3KsZWI0IVGbiknujmrYlw1BP9Kg1gd+AHyVFIXFlYx0qVaoAI+I/fJN1aLRpbikX4OXWNvNG0zU0AcCB1Qs6drYN4EWAS37A78/l+q1hotNnYtxkOPRK4uoTm4W9QubPwL6h7OUdT8lZUtkipUIc8gRqB9+i+b4o97myjdiXtMjTnf1TdDFkBrixrgQbabyPkrvEezrBEZ3DeSQPIBeGxGZQM2XpHP6ptyL4Eem+ygrbScZGUC4071oNn3a3fIB4oLtkU23zTbfczyhXez6jS1o9yx0AQXNv4kz3JNaUWuBtJOLE9oS1rS0x2gDFrGZT2Cw9Af7oqO5h4I8LEeJVizYoqi4yDk75GVKv7MEXZWB5OZ8wfkpweolwPNwb5Itw2CItI/mzj1t4JGtisGx0Q3rBP1R6uycQ1phrXbwWmdL6HKs5tjB1SS99Go2wHwG2vXini9ST/rgDjBLhllV2hhybNJ6W9CFz9uoHQPHfPnCy9J5kX36fola1d5qOY3UOIsTeD8IvEq8Y/pNv8NfTxZmGplpcb3WWw+JIMqzpbee0BogRaeh5rT1H6QY6a9s0DKJO4z0TmHxj6Q7Jc3fBb53CzLNr1XfijwHnr4IeIqvguc8d7ifkp7jfDpDbaXKNX+9C89oMPE5QD0kAID8W/NFMgCNCRH9ypdl1Tcum/wAuqI7aEOIhxidBOsHdKjbUu7K1GuEXX7LXqa1aLRwJnybCNhvZibvxDOjG/Mu5cFln7aMxBHVskk6WN9yMMTXdf3DWtP4nB7eVgXHfyVFKT7RKSS6f/DZM2S1vw4hs/wATZPk4ckzVwn5q1PvBb/7FfMdobSqNOSL6y0+nggUsZUBBcxxHP6xZWTklZB6UG+z6K+rTbM1qB6VCfIAwosxTHA5HB0flBI87rHNxAdGjeX+JVns3F0mNOarc3ysYZ8SYPgsvIa7BPxY1/PZovfkCx8x6IhxRi5+SXwW1sIJmrN7ZjFoG4QNZ3JuljcLUMNIda8VHW7psqbyI7ExatipBAOiqsVSBuSRzWkOGouEAOj+Yn/tKRxVDCgGXGdwzDXwTR8hJ9mfjz+GcrURPxSN5P3ZLVQI7JzHluVpXq0LtqPDAJtBuq9+JwomKs8m03Gf7gFePlRT5E/8ANN9Iq3UDvC9TYZEAW3fNWOFbTrGGB4OlwB+EnTMSfhO7ehOoBvxDQrphrwkrTIT0ZxlTRV4sQfXql4Vq5gcZsE3+x0+I8P1Tw1bXIsoU+DHYOu7P2ddOCYw20XNe50xu8FT1KrR8LnX/AIfL4lyniA1sS7wj5rxnC1R6+XJq6m2HNbmc4OnQc0nR2s8mSRCp2vzxcxFpEfMp6niWNaPeNqTJEtc0C0cWk6OCDiv8UFP2y+wu16Y/BfUmQVY0tvU9xjw+qyjNqYcWNKo4b5qR6NCNRx2FcHO9w+G6xV0mYsRyU3ooO4aoe0w0B+/FC/8AsB0kwspU2lh47FOp3uXBjWn4WuHPN+iO0DM1w9oH7nGER+2qjoGYjoYWWpVCbX1/X9Edry197cJgdEKoZKxvarHudTcBmIJJ5xBv4KgwdIhzO0Je6WkzcuOsxfVbAjshwInx3LI7QdkNLUhuUiSbREgXgBU00+hJs1WH9mDAzVP7f1+SW2h7MuY0vbWbAkw8wdZsf0Q6uKJF3GOp+pShqSZv6JFOuaHwb9lQ3EuDo0Tf7WS5rSSQDJ+/vRJuEvcd0u9SuM1E7zH1jmq/y+ROVwXg2q4aegRMNtWJJDXOM6yNQ0bv5PNE2Pj6dLXD0aw/8gJPiZH9qtm4rA1ife4Y0zxpvIHhaFzyUJdlE5Loq8DjKrqrXhk5C0w2/ZDp38wFe4vGSHZnZDqMwIF9dQm9lVMDQzOpVHDMIIfJA5TFvFO1Nt0nWblcZDRaRJ1joLpcsOEgOOTtnzzbuI/1RlM9iBFokn6qw2AwnK1+Zrbw+J3aC4m8rT4+hRcSSxt9eyLqrL6dIEB2UcJQfkOUaSCtJJ2ArYilTdUIrNdDg2MjgTAE8QLki53JY7TY6llBaXaDNbfvkQB3ozsdhmRFNuYkmSJkyZMnmqvG7Vovn/RaToCez/1+q1ZemOpNewx2rl+KjTdrcOad/C8JzZu0Kb8xDcpA0t3nTos9IizGtHOT6lOYAPcTkBccv4RvzTroLDfxWlFVx2FN+zRur2McOELMtdLpLrC5PT5p2u40gZygwZBeJkg7hIVNhqGcfG0AXIuSecASU+jJxvIXUipdDlWsaj83cJ4c1Y4DA0zBq1Qwbw1snx0VU3DNEOFQEdCPVdZiTEA9lxnrHoE0tRSFjFro21KnhGNHunOc4GxLiIJBBPZg6JEYmk9/beIGozSbd8rPe/cGW1dpySbBa48ikcsVS7GwUnbN6zB4F4s9wPNw+iN+48N/+h8R9F81cBJ7Wm6VLwVHravpk14+n8M9JvG6D6D1KiWEpqhh3PENafhA4XdUlovxAK0OB9kKrmgvLGcpzO8B2f7lfJEqM5QqG3WNOR+iNiB2Gg/mefFtP6LSVtg0adWgx73OD3EE/AJDTAEXEk8U3jPZWJLCALwLmJM6kypuSTsbtGAqTKZ2W/8A3BxYfUK0xOxzMH1QaOAyBx0lpHibenmm3ItUDBpnv2cRNtByvAlHoNbY3+/8KOHpiIJmeHcPl6JoMiLH7KRyGov9hbENVhf71rIcRlLST1zA/JWNbYVWOy2nUjTK8T4PDfVUuy8f7qxFtyuaOPa7eoyq+UOnJEX4Z7WnMxw4yP8AIWEx+IBygbnD5/UL6WcVDRfzWEpbMc6oQBnAe2XDSwEi/UA9CuiMkSq+R3Cte8REeMpijsx51gffALQjZ+HdcB9M7y17onoSQgNwL2nsV8w4VGD1bHop4D7hX4fYTRYmd/DxQ8fsIyHMExMifqrYursEljHj+F9/AgeqQr7Wq3AYWm57TSTlOhtYjVBmTKl1As1EHhp6otBknf8AJAx2KNQHO4l34ZtB5C0eCOx4OnioTv0dEX9GKkASRBGkWul2v7bdd7rwP5RIM/OyjVdo0HmQZ+HfPkPqh5gSXAASd1uQ9N6RWkNw2M495kXcBFwXE7xxKSxQ7J3XnSNeiYxdXS/4QfEn6JeoAReU0G0kBpMXpYfP8J03HUdOI++pmbPOYWlKseWvkGCm6m1nOHZaATqfnBV25eiNDtPANa6XBzhuAIjv+is245jRGUgcALeSzdPGPFnukDd36m10V20G8SDzn1UpZ3wMqrkvm4igTcNnmI9UaKW4NvwPksw3HCdR4t+a9VqA/lA5IZSsOKNEcPTAsPD6aKrxmHcA33Ya0c9f1S2z6NV5igHO5zDe91gPM8lqMBsDKc1d3vCPwCQwdTq/yHIp8W+RXJIodj7NqOJyNzne/Rrf6jbuEnkr6h7PUmiazven8rZazvOr/IclZVK0AARGjQLAdBwQMx3otVyJnYOtTpxDabAOAaBHSEH3TfyjwRnPuvINt9hVFK+rTOJqlwGV1OlyuM+nii0scGWFTMOevis1Xc5lRxjRrQCQYmT47kLCYx5eAWjW9iAO+fVambgvdobQZVq0Q9pa2Xgyf/GRIjqrTD4l0ZcwdG/8w3FZrE4aXCLkabx6ao+Fe4D4AI0IMHhK10Zxsua1EH4khV2Wxx3+K9+8gB2hPQHvmyA/argewzMOINu/UhMwI47ZeXRTpUSbQi4baOduYWgwQeKJSrwJKDYRcUBrxCJhxF0KnXBMRbUdDu8ZUswDgUOQ2WGIf2YO9VraNSmZabE3EfLij4uDUbfdKnXxAixVJ8MSHRPCbRP4gD0Tbca3cYWb/eDGnj0SeM2prlgDxPfuCyyZmkbWtjMgu6yoxtgMLS0Zi0lpkm7TdsdLLNPxD3RJJ9B8lz3zjJO/faOXd0VFB+xeC+x+33P3NA5gE96rMPUmq3cHOAIFhfkk4nVRoVCHtDdcwjrIhZq0FcGmxOzLuLZB3X4aDnJUKWHeLC8CI008Voavs/jGiRTp1P5H9r/i4DyVZVD2GKlN1M/xAjz0UHD6Op/CqxLHTod2vRQeHGNBHX1P0VsHz9hDdT5IY0HIpDRLTIhco0OKsqrIQS1NZgYo755XQ3Up3BHcvNEpGEXGHHAQo4DEMpVi4sY/KRZzcwFgbCRvO9Gr1ABqqfG4oEEgQfvVPC7sEqN0fbiY/wBNp6OIjugjzU6XtWwnKWPv+UtI8XFp8lgy7SF7MZunysTBH0B3tHhyJzObe+drh3TEJihjmOAyua7oZXzkVSNPUrjcVyBPcY32Sy5CopH0vMh5xxWAp7QqDRzh3m3QXATf7xrcXeH6Kb4GUSDcfWouhwOX8r25h1BP1TA2tmEGjT8Y8t3ilqjmzAdUZycJA5KOUEWLTzFj4JnTMkN4PaNEkg/6Z5iRrpIMeacrmWkippOgjduiVS+61gm+oB17t6C1xbGVxb97wbI0vQBqriaX8ZJ3gkAlVlfGANsGuHUzJ++KYqBp+Jn9TLGf5dChvw9LUucd8Zb950VYtLsRp+gdLEFmXKTc3AMjn4ac1aYfartMua+4FJU8ZSb8LL8XfpPko18e4ugOlv8ACMoPTUoP+vQVS9llUxAEEyDpB4Hx0Kkcfle3fxsRutqqWo6SfwgxAuTIm88deCKX6OJk8+8LKKTTZrtMfx+PIeQDadRr4lIftBkk9oH8xnpviUN5k5gfqosBPDv/AE0VGkmIrZIOcBE2PWO9cdSjUojINiQ3TXQ9439UwKQmAQ7hFxzuCR5+C1mA5466eC61pJEa7oHp/hMnDtzBs9ojT5Df0i/JHZiRSkRmJHI+I+Fw3TAO6xBjWahelTJ5iYuCbncRuPVM0sIGuaS9rCCC0EzJBmDFxfhKr62PdcDKwXsPMCdBrbmUNzyHNdckXE6kAAgfTuQbCkz6bsjb76oJLXC57Rs3lltfvhPnaLwCJtwOngszsPE/6Ld8wZ7h4dE4983JUsqNiMYuoypZ9Nrv6R9juSVTZlECWe8pnk4x/wAXSPJCxGMDdSBCqMd7RagQBx/RC2xkhnE4F2rarH8nCD4i3kqqriYdkcADfQgi3RV1faJJmT98vqlXPm580cfobLOviYPIax87papjjoLDl9UnUqbtQe4DnGig0ynxQLCVahOqDUK68qdDDOqENaCXHcPuyPSMGbp3D0UWMcfhEjidP1Wowfs6xjc+JcANzflzKbBpOpzSDXCYG9SsZsxuQjXyUS4nd5LVfuTPaY471SYvZL2OcJBA0JtIRoCkJYciRIAuNbLV5hxHismwkGN6Z/bXcT4KGpFt8FoNDpxZDsoqSOFRt+hMLtdv8DT/ACmfQoGPxIbJFWf4SA5Co49kCWweLbf5VKZNMNTqbpPR3yKk6NxjkUJ1QOnKQ7rYqVETaYPAoWGiLQCRaOn0QNpOJgEkkTqI4I4Y69gfvcl8cYaJmZdY/wBP6rRf9Ba4EMqKxpkxYAwoB0XRQ6yvbJUjubn5fTkuPp8dPvRRBUcwgGZMXvJ/Qb0THm1MhibEIjHSk8QSdNybow5ogCd/VM+YiLhhQ69lylUym0g7yDG/eNCoFpHJCzEGUqHY8H9mS4mcrupdmFzvs3zPFQDo5TqUOnYMH8DSf749V2plPxk6WiwmehkarPugLqwWQ5jA4HgvUiS6DBiR9EPPMX0tzj7hTbAdbgdVjFhRxjmtDWlzQANHb4vYyNZRqm0Kg/GT3X+irWDmF17zp96KbXI66CPxZcZNzxP6oRK41n3+pXYTGBOdxUcxlSy8l4MvZMhSDnHep02EmAJJ0AEk9BqVf7N9lalSC85Gcbyeg+vgtls3ZWHwzewBmIguN3H74JJaiXRsfplNj+yL3w6qfdt4auPyHr0Wow2Gp0BlpMDeepPM/qjvq8TH3xStbFsZqQBz+7qTuXY1r0UPtrVaTSDiIOcuBJvYZbiOcDQlVPsXisj61Ows1w1OljHiPBC2+39orTSJcQwG9rGSI5RF+u5KbEqOpPbVJ7LnZCZ10/RW4SoSjfOZfM2xm/Holq9G5cSJO4fVddjxpBAHj16pKvi5MnQafe9JkFRYptDB/jjUam9/s+iVyU/4vEK4ZTLmkbuG/wDygfsTfyuUdRloGFrvgwjU3gABwLTEiy7TLQ6Zvu0J7gbN6nwXccy4mQSfidIHe53ad4AcF11Zz3TGqNSOBCepvzCc1+az7HEaFM0MQRYhTlApGSL2m2T2mn+ZveltrOFgDPVQpVnNu0nkgY/4zebA+QUYx/opJ8C6ia45nohtcQeSKHDVdRAi0EmT2UQHdEkpZzibgeKPTdpcDdJHH7CzMj2S97LubLfip1GQQSZBGvBce2R4IWGiVVyXcZ3pguLpPPTeousCN5B9EU6A+QjWl24mzQB/SIRHuaRl3A9k7g2wk77mT3hCpVOBA0N+IAyiO5Bo4hzHTraIB3LdmDuojSQSCYjQ2mQe4W5puphgWydwm1rJRuJ1m7iCBwaCbjqmw6RBkAjdvHVJJjJBMPs7O1pDosLQhVtm1G6AOA3tN/DXwlWOCOUANTJcDrJUtxjYmac4gwbEcdfA6LtN3DzWmcA6zmhwG439dF2nh6TDLWgHjJPhOncm3FRqZV4HY1WqbDKOLrDuGq1OA2dQwwzOjMB8R+X09UjU2tA7KpdqbRqPEunKDqBv1jrYIRbm6BLg0GP9rWTlaDrAPHumYV1R9m8RVph7nspkgFrTLjBgguINu6fkvlFGp/qAnrzmSRdfc9k4gmjSuP8AaZf+kK704olk6M3X9msUz4Q14H5Xa/8AIBZj2jw9doDHtewyIsRmJBEAxBN19eoOMToFW7WdnpVABJyHKTxixvpdLtLsy1H0fGcRQaA9zcxh5Dc0E5BAAcNRvvCA6qxtN3ZAJgA7wCRMW4Lxd2nipkcScwInebiRB7k37O7MbiKopm0zcSYAadJ5wi4WrsbKieH2rAy/FbR2sDg76yrFuKDoBEJjE/8Ax+8OJZVbH5cuUnwJCFW2FXZq3MBwIP0UdSLXQ8GmT96c0A6f5Us7uKDh8O8vEtcLgQRH6aK9/dlPhVXBqNtnTGkj5fRLxp4AkH+2/mEdrMxuRJ3MEknm/wDUrlKmY5b9wtxOhXfekiAQ0cRb9SvWs4KDvphsTFP+ovf4aDvhdeYM5THB1ndY3INCuxvwgzx1d3bm+akXyYa25i5MnvJ+UIP9GVrobpvEqO1nN94cgOWG+JaCV7DtM3BDhpOiJtJj3kOLbxBjS2h5W3clC0pFnyisLp1I6KWTqovYW6iPvihPqroXPRF/odx3WC7Tpb5JSwqK0w5bAvccb/4Qk6DFWBYQRIF+J/XVTY7NqQAm6NIyZiCZEc9fNEo0AA4QDJmTu4jop5ofEFisNBLmPaAR8Jv3BzZDv6oQalCWned0C0fqrIU2SOy0dPovEibC3AobhsBBmFdbQcfuVNtHKQSec7p3bvVGNIkQYMzIi3JdwdLKYIMRuMjzQc6XZqADDXzGDO/5o2HoToJ9OnNNHDtJ0j74cU1TAFh4/RTlqDqJCjSgRv4qBm6P7t3Cyk54AN4UshqBUw7gQpV6jQNfDf0UcHhq1d0UmyJguOg6lbLZewqdASP9Srve7QfyDd6q0dJy5FlqJGb2dsNzh7ytLGfhYPjdwHBoP3CqPanESwgNDWMqFjY0HZaY4nRxk6ytX7StqQC0uEB12jMcxgXABMQXCRpKxr8QC2pTfOZ7C5wc2CXtcC0idOyXbvFVjwyb5RS4Qj8Wk9V9L9kdrj3bWmbCGzpAABAPIx0BAWL2jgWiCwNOeDDZjtAQAL8U3hMHiaVHM1pId2hEyCDAc0jQxIPXwZtt2gUqo+h4zboD2tLjLiAGyAAL3PgfBL7a2wDRqFhnskWO+CsrR2RUqOqvqVH02ODRkJzONriXTlFx58FYVqjGtDWiGgRfzkm5KDmZQRlfaWmM2YDXsgcMrGAeqtfYSq2mal8plvfE/VVGNh75mIJcT0eQ0+AB5wmdhCO2YJcSfNKmFo+hOx82AJJXaeIJGkcis+zFEdqb/fgjM2pOoN94V5TSRJQZY4oQJ3KuzH+JSOMLggftY4jxXHqSjZ0QTo+bVaj3xNwBAG4DkEAkgwjvMGZlFF9A2yvmTxPYejF3CE3QZvagvpudvjluXWUntFipOV+yiVBK3vDYAyrPAMdHa1XMKCRJR3Fc09RvhD17JOa12oSNbYtM/CS0+ITTDKnXO/uQjqSi+GZxTXJncTst7CbZhxF1widIlaD3ll40GvF2g84uuleR/sT2/hQMrFvEffFN08ad9/vim37JH4XEdbqvxOGNP4o7iqKcJgpoeZiAY5qwaxsXCz7DvR6WMcOaSWn8GTLkUpGsQoMbdJ09pxqAmcPi2uNjB5/d1NqSCqGjT7gu5xu8UvVeNSei9hcPUrHsiG/mPyCTFsa6JvxVw0SSdANT0CuNnezrn9uuYH5Af+x+QTOA2a2jcDtHebnxTpqzYzKtCKQkpP0PUCxrQ1oDWjQCwU6la1lWPrXG5efjN25X3EiWDYd+IDQS7cF8z2tVzGo8yczu0J4aHhynhC1u38aW0nEGCey3kXGAsdtMAOgGQRbuJYP+jvFaErZpKkVrMTGjjbQXHzML6P7JYg/sVLtX7XcM7onuXzUtBcG7pueXHwWz2Hj8tANiDmeY4dp3ojqOlZoK3ReYyuZ1k/fmqjG1LQonHSlMTXJ36rhcuTopFTUIAeO00Oy75Npm9t6awu02tY1oEZRE8eaFiKMpGphiF0pqSJtNFzU2mSMod0VthcR2BpaVkKSew7jxU9SL+jRo11CtM8l73YWddWNoPgnf3ry81zSlZVKjNVKRi7e9cFIbplaiv7O1AS17mdxJv3gKNPZZFobMXMn6J35KXDF27M7TqQNCYT+EpF1xI5J87BfMgsjqfoiUNl1WuF2Re0nS0/h5pJ68GuGFQaAaQF54O5Wg2c6JGWept0suUcA4ibeJ+igtVD4MrmMhRxLTNlc1tmPP5deJ+ij+7Hx+ExYyT9EVqq7Nh6KJqZpOhPu2S7UFusXJ4xw5qOI2JVc3KxzGybmTN9wtYKm5Fi4NFRjdpx2W68t3VUWMqkgkmTN1px7I1QPjp3njP/VK4n2RqwBmp+LuvBdOnraMfZOWnNmbpP59yPTqq1peylUgnNT8T9FIeylWWw6n2hIud/8ASrvydL6TWlP4VZdK9TcdBvVgPZ+r7w08zJ6njHDktRsPZTMOA4tDnk/FwBIADQRbXVJLydJexlpTfoV2D7NuIDq3cz5u+i01SlER2QPRcfisslrRzk77DhzQ8Q55izb21P0XNLXi3dlFpyPVsQPiNxoEs/FESdFKo1/w9n77kD3DnSLWgeQPDmkfkL6FabOU6piTogVcYpuwryAQW3HP6IdHATmzmCOF+HGEsddJ8sZ6ZT7VxOaqxn4WDOeug8iVU1nMqU2gENe2317j8Q5khaTGbHu4tIuMt7HSd02ukHbGzOLoZldoL2nuXVpeVCJGejJmepUcrpO6/wBAOphWuBfDAON/EypV9hEEHshpcBAJ1JtuRmYEtbAiJO/mTwR1PIhKKpgjpSTOBcJkpkUIG6dSh0aJcZEAdVz7kSuLF3rrmWjenH4e9v8AE6dV7EYS0i06X6cuaXdQcGVlLD3kKL2gG6txgCD2SO/pfzQXYVzuycsyb8/BNvfpsBNjphWXuH/lCns/Z8XMSDoNDwvuWg/ZH8Kf9ylKTk/5GXHZ/9k="/>
          <p:cNvSpPr>
            <a:spLocks noChangeAspect="1" noChangeArrowheads="1"/>
          </p:cNvSpPr>
          <p:nvPr/>
        </p:nvSpPr>
        <p:spPr bwMode="auto">
          <a:xfrm>
            <a:off x="155575" y="-2560638"/>
            <a:ext cx="741997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48" name="AutoShape 20" descr="data:image/jpeg;base64,/9j/4AAQSkZJRgABAQAAAQABAAD/2wCEAAkGBhMSERUUExQWFRUVGBgXGBgYGBoaGhgcGBcXFBcYGBoaHCYfHxwkGhcVHy8gIycpLCwsFx4xNTAqNSYrLCkBCQoKDgwOGg8PGiwlHyQsLCwsMiwsLCksLCwsKSwsLCwsKi0sLCwsLCwsLCwsLCwsLCwsLCwsKSwsLCwsLCwsLP/AABEIAMIBAwMBIgACEQEDEQH/xAAcAAACAgMBAQAAAAAAAAAAAAAEBQMGAAECBwj/xABCEAABAgMFBQUFBgUEAQUAAAABAhEAAyEEBRIxQQZRYXGBEyKRobEywdHh8AcjQlJighQVM3LxQ1OispIWJDRz0v/EABkBAAMBAQEAAAAAAAAAAAAAAAIDBAEABf/EADARAAIBAwIDBwMEAwEAAAAAAAABAgMRIRIxBBNBIjJRYXGRsRSB0SMzUqFiwfAV/9oADAMBAAIRAxEAPwCpSUpp7IrVwfXfEktCakNnz8IiRZpkwjy18AIy1zZcgVUCv8oYkc2onqXjyt8FoTe9qQJWTK+mEC2OUQym7wDmFKxMWtExQdLuEiuR14xYVXxKWBhYFsjSMlGysshqTicWq1LURiPKOUofeTHSUKXkUjqBEsuxJHtzU/tdZ/4wGFg67e5yUsWJiO8LdLCUpyUT5RlsnMGlIV/cungke+EVruztFOtRfgIOEU+8ze0tkFWi9pcs+054aQwlWiWsBg5MJrHcstKwS6gNDBJsfZrMxJISK4Y2UKeyeQuZU3aLEq7OzAJFSH5RyuTQleKo7p0O943Z7aJqXxP5mJVzcIYAKJL/AChOeoDyC2WXnqNY3Nk0p6xzMsMx/Z86RymynUjlBmBCJamyMAzxKSCZpUjdhD1gibbAkE4mAFOMV6deInzQglkjVngoRb9DGyEXuh2JyyPCC0zkKFFDxEcWjZ5KVBQdX7SBEM66Qc0NDP03sw1zFuiU2tCfxjxgS0bQAUS59I4/lCXyguTcidEv5wVqa3yDqqPbBLcjqSVO5Og0hjMAHHhENnuaYkulGE78oNF2zlVIqeIhU5JvBsYeIBMmndEQtBGcF2i7piQ5QrwgNUqNVjmkdItY1ETWSd96kt3RXr0gcWeNy3THOzTRscNMcWlCVqxY0Ofwkt6xigv/AG0nin5QjkXyhyJ8tTPRaPUg/GDEzrOr+nO8UlJ8ondKUd/+9ilVIvb/AL3JZoBphUnpAy5JJwklQOT5x0bcUvhUot1T5xFOvSY3sgniIOMZdAZSj1I51lzwFlbnoYWfwM4kFaWS/i2dYZWEH2lkOS54Rk68cSlBBOF8nLeGUVRbiRy7TOe5+Q/+XyjI5bjGozUjuWzV2otFo9pSgjLC7P0DCG8jZtEsOsh926O7fMEmXjlGtXTTyaEczalYcLQeLvz3QpqrU7mEUQnSgu1uP1qQkgJ06wHPuJClOyk6s+fuEdbPXj2+JkJDNpXfmYYqTWFpSpvzNqVFNY2BpFjQn2UDmQ8EtxJ9IlKUtQRGEtmIxu4pHSRGCzJW4MdlYAok13wLarxEofqOQ1MYrvY3YG7MJUQ+UZasSkkJSVE0YCJrBd6gCuaHUe83PKGEpZNGZ8gKRzxLxGa+zYrqdl7RLZSJgS9cKixHOGMmZaUjvCRMb9TGGSpLZ+ccTJDimfhBuq5b2EqCWwDOvucmn8IK0cKJEQzbRai4ElMvnxhxZKEA5ZGCEoAnBBIZYIBVprAuoorb5DjBydrlX/k5PenTCeA9ILlKSgdyUlJZnavNzFkttxyzXtA4EJpqkILA4jv+UI5/MLo0FTI+2Wse2QaMDkdCSdGES2O6Zsws5PpSkcybQEkHdwEE2W2q7QlLqJ0rAttLsoYkuoXaNlAiWZim7ta6wHknuhqPSBNoNoyE4Ca6gQTdk9SUA4ilTDIZ8DDKcZ6byJOIcNVomKUTGBxmYkm2Nb4mJevjECpxSNzaHjpDSY6/iVJND4GNLwzPbSH3ih+cbM9LV8vfGEJ0UDHHCS9lizsSCUnIj6zhFaL5VM7qAwMW+9EJMshYBDhgd7wu7GSgB5QHFJPm4h8Jxisq7O0Sn1sgeRZlJQHOnMb8o57EFThKRvajwbhlkfdrb9K28jlA9lQSopNFDN9RvHX1gNW7HONrGyY5nCOpqCCxjgluUcjGyFSm5RtMpIqAzx2uVlujgmsHe4FjgyiYyJiDofKMjbmWBv4w2meiUh8L5nhqfhFrt9lSFGgUMnI0/wAwvTcCJRxYOzUK1Ux8HJgwFawVVU2ZgKkk7adhcU1uB2lSJKcSSEmlGz4RzZ9oZZ9p09Hgiz3d2hxqS4GQPqREszZVU11FBbezecL5kFiRQqEmro5F8SD/AKnr7hEc6+rO47y1f2p96mjk7JoBYu40ckjwgiVs9KQqiQo5sat4wLqUl1YaoT6m0zZs0OhIlJORPfmEfpGXWOZFkRLUFYcas8UwknmwpSC55IVSh4ekdIsmqjE7qP7FMaUV0NG1z10KyBowAHkI0lCgakqO/dBaVABkjmYkEoFOIlh66e6FOQ3SQzbIRLxio13xCJdHoPfDC23mmXZ1ku6nCQ2VG3wgNteUhvabIpYDrqYdScmsktemrrSNErAGJVE1rpTOKVft/LmTwZQUQjItnvMNZ09SwAdNBlEAKsqjrFVO0Xdq4h0m1vY4TtGpSWmYk9Ins9vsxHfmkHgPlGhYVKFVNzJPjA026EKoQCd/wMdam/L0HfqLz9Q5N8WFBqqbNO5glPUu/lC28tsyUlEhAlpO6pPMn4QBO2aWJiUpLhRYE6c4t8nY6RKALFZ3qHdJaNlyKdm25ALn1LxSUSq3DOlleKeFOapVmBzGfWLtZrKZgxS/vE/oOLxAqPCF9qu4Fk4UJD5JFR1zgiw7IBblCyhSdX/wfOF1K8JZ2NjwsljcmmjDQ4geL+hjSAFBiUjc7v0aBL3NtkKCROUumqsX/cGAV262lDkFmBdpYzLfl3x0cq6a9wHSknYbJkgauR09YGtNulSqlTHdrFft6bW4xKUxIBwqxM+rJiaVs0SQFKCgahu6DzJr0MO0RSvKXsJtK9kiezzV2qYCARLSX5n3wztVlThNRyxM/QwJZ5UyX3UJUBuFR5RMlalukgvuIYwmo23dbFVNJK3UXfy8xqdZDh4iqTu+UM5NsVLLabjC++doEkYUpAJzb0goupKVkjJKEY3ZkmVPIAmIfcQQY3aZbaEc6RuTaCoA5fWkGyrSrI94HRQcHxy6Qb3uT6nHDFekcTFpSHUWgi33OF1lKKFfkdwf7SfSA7DdwCnUSSC1dOLQxJWvcFzfgRFcw1CSxyjIsKbWQGATThG47X5AXfiZgKjk5PnDK7p/ZhbkMRrA8wFACltLl/qcFVchko9BFevK1TJwKJLolE1Kiz8B9PClHVjoHtsXTZ69JRlBj3h9OImvS95R0JI4n1jziy2OeghNnStZGZALddAOcGTL4nILLlpURmxfzSWhM+EvK8Xf5LYcR2bSX4LMu90sxSwGQSwr+rUxqwXkhMwuCAoUctXI1HGFdhtNpmVTZ5aAahUwEdQFKJPQR1eNimzSBOtHsl8KJdAeuH0gOXFPTJ/3f4Gqbtdfj5LBNtCBVnUoGiXZO4u9T5c4HXOdsQUNKiF9lu1bgS5630dAYf8AKN2yTb5aXSUzEitE135HlClTjeykvvgNydrtDWbKWQMKFBJdn4UL8YFt96y5CfvFAsCyBWuTlvWkIjNvGfQJmEZ6gc6R3I2GnrV9+rCNwYl823ZZ7oaqMI/uSX23FurJrsRf3wgaz3ybVO7/ALKR3R8YaWxaSGTSJrbs3LlSmkh5g7z60386sIQIvcPhmOgihp6jMQ1KNR3p7IXd01ao8sYS5RbOkTpmBIZIr9ZwLKmpV7M1B4FYH/ZolmSWH9SVn/uI/wD1GNZyEn4GBZJ+mHSO8SXahPpAUy1S05zU8kuonwDecL5l8YjhkpJJ+shBqk5AusodRlbr2ShaC7MR8IsEy3gpoR3m+L09Yo95XUqUgTJveKsw+T5ViG6b+mS/u27RBphLvXQEVEG+FjOKcM2FfVOE7TxcuYtXeD5ZuK0yeLLdRAlBSTiCiTk3DKu6KZd142QgupUtRGUxGNIPNBfxTBEq1kO1sSzUwzFJryKRSI6tFvG32K6dTqOb1VimKoThGgyoPnG5H3qRRkAJFc1YXeughYq1y1KCVTkzFFgnvElzmxCQ9d/GDLRaGQwb8IZz+Vw4NNxce+OhT2uKr1WsIOtU2QzJGHkOe7pWF2NUxw6QklIPdNNMbDzbONWwYO7mDWm6reOcQSJ6XqSkvTFQcDiGR6NFCWCFs6tUpUqYASlWGgKFUOXeCtYFNtUSQsk5Cvtk1ydwWIHjDO0WtbFM1IVQkYq0OqSOlaiE9rkYylISUl2OeAAnN3OsEknudqcdmJ73u+exUhRWke0MlJ/uSPWF9hupRLqh1MmKlTEqQslTAv5MXzFGYwXOtCJiDMSAkpDzAMv7k8OGkUOcoxsgUlKXaYJJFOUMLBLMxJw94pdxrCKZeWLuyxzJyENbvsswS0qSAkJoVkmpVuELcGldhTmnhBE2SriIEtk8IUlSqBfdUdxGSj742q0TgczEFpnlYaYnF9PuglFironmIWDkfjxpGQNJWpCQlMy0JSMgk0GtKxkFZnYIbFZlr+9nlSirIEkk8VE16Q8st2gpxrfC7BIo5rrokb25atuRZ8akjcrAW4Fj6GLB/KlFLpDYgMifZFAnlR4hq1j0qdFJCdKJswEDCJQoEsRLcVoM1K4lyA7kQRZbrly2xMkkiuF2G8UcDzPCG92XeZgIJOFJIAbcWbliCiRwG+DBs+X7yika1r4AGJZVehSodRFMQpb4VAIyBYgq4l8zzMQKseQqT4+Pwizz5aEqwhS11YJLvl3i46D1iC0z5cpVGB1AU53M4GfAGAU30C0nF13UycwN5NH4DhD6xSUAVIbLnFXn3olSglMvnwOTNrp74JRaMKSouA7AaVNWELnGT3DTWwwts3sZ6UIP3c0EgaBQqW5h+ojapAVmXO7Xwz3b4rF9X6n+KkAEHCQ/UYfeYfzO8PPe2mtRGSg4pPxCjJO6Eap5SqY5Lpmd6tSMgHz3eMCX9YrLPGIy2IGaSxNC3m0AbQ3gZE8khwsB+OnjlEUm3y5opMY7j6b/ACMXQpSSU1/RJOpFtwYkm7PDEyZhA3qGXhGJ2dDsZp5hLjpWHi5at1I2ahiliNQPWLOfPx+CbkQ8PkUSLglv3ipXVvrlDmxYZQZCUpHAV8YBmT0pzUH3AuT0EPruuArSFLcPknXrugKjlJdp4Njop93cRWpaZ84SiCpNSpjwYZawbduy0lCVukkkdwq9pB0NGfSvlFik3LgDBGEcO7/mOJt1rQHpvD8KjI5wLk7aYuyA1K92rsqyroVMDqlF9RhrzB3QMm6JYLKBT1UPKLNPlrSe0ISQrUMwPTI04QHMvLDQhwBke8CcnIV9Vg1KXRi7rqhPOu+WgY0DvJIILmhBcGph7bVY0Jmy0uiYl8z3SFAKSa0KCcI4EHWBU2aXOTn2ZNDhBUODpfENah+VYDu+8JlhmqkzgVSZgLsWxBikTJZBbEASCNQ4I3Ek5eqBk10HYlqVKxEewezUToR7L/tp+0wpmJNWYxYbLaEoSqZKEudIUkJUK9AoOClSVAEA1FWxAkwDNRZzVK1Sz+VSSpt4dIy6PwgIysY0AWK9ezOFaQtABAqykPmUq0rVi4qaawXKWlREwlWJDsl8QbCc2YxxeF1hKWCcWE0moLoUkgEPT2hlG5FmAlpVm68Gfs5GulX8oN23QOQKXdZU75gABgKk0AHTWNSHSpIILVQsUyfCX/aW6CHlrs6kFOBO9gN5oDTnC2cvAO/QiqnLvXE7b9IxSbOtYVyJSRMAUlIAJcISz4SUij50hpPnDAFFyVUlpdglyyfIdaZ6IbFa+1SpWqFKxDXAslj0JbwjO0NACcJIcEsKEgPXKpro5h7hd5AvbYJmzCaKzFKxF2A3xNbElM5SVugOT3jiajpBOoyqOcGSZIQSThWkVJSQRk+mu4UMbeyBtcX/AMGrQhv7oyDQiWasa8E/ERkZrOsTWS3CUkADHMxFZUXCXJJoDUiurRKq95s1QBWW8PSFyXHtVevwaCLLJLYgBXuh867h74ilGO56kW9i9bE2mXMlFGIBcsqBfc5KVeCosk62SpaCAHOZUfHwjx63InSVCdJLEBlBxXpEsvb8rThmAg8Pp4llwkp9uGV8DudFPTPHwW+8b9ViOA4aEUpQ5+MLReKCWUhWE54SlyaNUJFKZekITfcpX42fRj8I5mX7IS/tqNNAMqmvyhkeHksWZzqx3uWpE6zpA7IrScmYFajwPspB5qMKb42kEtGEhil8KCQcw2JVM/oAZwgm7SzpgKJKMIJckOTudzl0aObDcRJxzS5zb4w2PDqPaqe3UU67lin79DVjulVoParmFBcMMLnnmGiySlTUBv4ok/qQk+rmBJUgro7J8B1jpdhGjHjQxs5a8Pb0R0I6crcDv67bVOSKy5gG4AKEV6wXItS8Cu4TkSKU0i8XfYy5ZTFLOM0l9240iS9LHjQW7qwxCuW/SNjxTgtCsdLhlN63crNo2OtsvIAjelR+MD/+l7arNB6n5xaLm2up2Uw95LpIOYbcdR9VhhOvFavZyNfnGPia0HZpGrh6U1dNlduLZBcmelU9ioJKgnNjViT0LVi4LcJcBj5Qpu6d9739Q3IOa8nKfGGwAJNSSM0ksXBqAci2TOM46U5TzImlBQdkTz7aGQaEqd30I0jiatKkKIUFNmEp7w3tVi3CI1GWqi0kEZKGZGhPFoEKChfcOIEFqs+X00DYEHnS5OAlKllRA0GEj1BHXdCZdl86g6HiIZ2xLKxBOEGhDkgP+LKNSkOAlsi/i5hqdgHkVpllBdLgjURKizpmSjLmBwanPEDopFGCsueRoaM1WXcI0LMx9ffG6zLHnlpXPsU9QTMUlQyUmgWk5ONQRoX1GkN7JtiVpImoS5zWihJ3tk+eRAqaVgjbyxDspcyjhRT0UMX/AGCv/KKQExfGMa0FJ7kzbpysi/WK/pKSDLmqQQ+mE10JAY65wZMvqzmq1AF8RCQQCRkWSGfPxMVKw7PqVVayE5ganXXKG0q6ZSckDmanxMTTjTTw2UxjNrKD7btnKbuOogZ5V3uTm1KfGK/Ntk21K/SKlss8zqYa9m2g5fD4RKixzBUAjwGj6kHKBU4QWFnzDVFy3F86zKs0xM1GWSgajcUq3pUIPtNhQuWZ1ncoFZiM1yTx/NKJNFdDXPa3YhQBoxHDx4iFkqTNkzAuQopIyrUcNxTwMdCerd5+QqlK2yD+zSZYlnCgu4WT3V6AEuw1AOVKkVcZdnKMwU1B5gboIN5IVSYkSVknIPJUTmWFZZoKocUFA0anSVISGUyFVdwuWT+lSXHixGUNTJZRsLpp7xrrGR0bOrTCf3J+MZDboXZj5dkCKrIJKlDCN41YaPTpG5pUhQAcrP4QKjcHjDIKCFahiOG6IpttWSSe8ol3L5nM0zfjHmLJ7DViSRKmzlpSApZD5B67hwEdW645JTiUjCGKUl2Kz+YUqkb+VY4stpnKAloKq93CnVzUUqXOcNBMTjAUrtZlRjLGWgpD4EDI0/ERh3A5xtpXxj0FylFLtZKxM2OWvD2QYHNSiw3Dr8of3dsd2MtlBClEYyot7OVM6UPWG1ktiUkuceGYFYyWBCTiAJoWzFG0IguffyVDs0rUoFITQaJJIZRHHyENlUm1ZkqspXQpXYMIqkpA1oR5Enyge0Sglmc4gSCMmycHI9IsIac+IFJLBOEd0VCSDy3CE1rsi5MwpmUQVCrUrlMA3ij7w4OkJ03Hqq1uDiSoIFA2/dBFhkYjQd5ORYeJeJLBauzWrGzpdJQX9oEinIg9I2q3qmKSiWkYiWGEVJOhMIk5ZVixacMIPaChLqJ0AdTZeUbmWUqcqO7up9H+ucWSyXAZKD2gViIrMGXLgB5wNbLARXCXPOo4gk+ES8zI5WawV7+WyXxCUgqzJUkHzL1jqa+AlKUhqAADrRmaDJtkJybl8hA6rEvUNzIHkawzVfdg6bC20rKVpJYFiMgnvByUFt4yOhEG/wAYFpGpPsqyPEHiN2Y4ho7n3ZiThNAo0LEsWLGrB8/CK4J86yTGWHSVCpBCVFqZeyttzHdFVF6sdSavDqWFCwqgzGjs/I5dD5axWhQUGYuDWlQfcY4k3hKX+lR0VQ9FZHq0dzUlw5wnRW8aA7x6Qwkaa3IZqkmpUoqb8qo5sUty779WLZR12asTEbznm25qHSNplkaMXzzBH+XggB4ZYUxBSmhBAroS48PIwLarPQO7jgzFmy5g+YiGz20pfEAKMdxHpC69NqkoScHfV+b8CeZ1IpSAUW3gO4FtT2alS5ClBwCs55sAMgf1GECLiCZgLpUHceIAcZs5ETmyTFpVaFhVSCFKHtbyOHTdugyQSSHBqlTftUFEc2BijU4K0WFGmm+0jSj3hu+mgnGVskAbv88veBrEE2Rlk2+CLCKCj0d+qnyrkw6QmTtG6HxjeWQiQrsXYVyKtSNOIroG+PCbSVcGb5RiVEg7zTxjiYkB68PKJ7LruUXtscWuQokJTUn4BWnOFltsykmpHQ/RhmZbrocnq4GVNaRHapW8nL39R4EQ+nLTZCJrVkVKnd1iMQLuDV/LhxiFNjUAVWdShvQDn016/KJ1y/LSMyIUg4T6fKKk7bE7V9xZ/OfzJS+vc+UZD9NvlGq0HFq1B4Rkbzf8H7g8r/Jewfapr6wsnW2Wn2lp5DvHwHvgi/dkwo4pCmfNKi4Z9Hy5QNs7s3hndrNIUiSFTSlqHAHSDwK8I6winTpqN3IOVeTeIjW0WnsEBCUtMWAZhOaUmol0yJFVNvCd7iz7wSEpQhOFPdKg7lat5O4OQBpxMT3jd60o7UqK1LCjMxJYpW5fPoeBIfMQNZEpIxDPjXCRlTfzhsUrE0pNvI0lSO0dABUCrDirliALA5OHzybJ8mCVPPI9lCcQYaskgB+eEdSYEuqzqCXBYDgdaeJMEXfaiMbtgSkrcM61AqQgK44iWGdRwhT3DRbrMUyVKlkhwMQYe0GVgHAEqxckpiHbOz47tE4gAhadGJxJKVN1/wCscTrPiXJUFOVS3WcywqhI/ctQpwjW3d4iamzWJJTiKsc1skvSvJJWo8oXCzeTXdFOvec1oWHqUyVHmqTLUrzizfZvZ0m0Gaof0005nXwePPrftGlVrnTQgKC1EJBJDJBZPskH2QIuX2dXriWsFIQVBwA4BaoZzuxa6RnExlGGpIootTWm56VPvJSsQADbgMXi8JL2tgUlRKwogYq1cPRhlVjHS5xCqgcOXOAEWU+yQCAVAakoUcQoBoY8hO+5dGkobHNrvhKHZPskO1BhOSgPcd0B/wAVTFhAGIhXI5Gm7ED4wRNuveSaYTRnAydy4OfnHUu5wGoSeLlxUVZh4iGrSGDSklTAsxeWqgrqk8+PHhHM+6hNSUrSDjABf86PYNd4ccmh3Z7IkUcbmChQPwiU3SolksMq1JcF8z4QDqaTm11PPbdsUoDFIWW0SouOWdGir3pec+zTOzU8ugJALg8Wj2iZJYsNCxqzkO4yYs3nHiO2tp7e2LKagMkHe1Hj0+BqSqztPYi4u0YXiEy9qqf1EvxS3oBG17W0/qDon5ExXv5VM1lrADAljR3Z3pofCDbLs0pSgNDv7uYOpLZ0z04x6MqdJZb+CKMqktor+zdsvwze6nEok0Gnh8olsV2zJqwhRYJIxHJKAda66OcoZXdcYT+hnrTGWzYKIBI3O+VIJtdtTJxoCgcZcHvAsWJCqP0bSFOqu7BD1Se83+CTaS8kCWiWkJySBhagYBsTOcta0zrAtq7RQQqUFEyzifDkcy+9gHapoY5ui7DNmBczFhqfZL7gBuJ8hxNLjaDJAwy0FICQk+zUNTEHzBY4gxiWdSNNpLLHxg5oqi1BaAtB7uRH5FH8B4ZlJ1FNI3dczFL0JT3SOpUn1WP28Y4n3dOkLK5CXQaFPdUGOaVJeqfTTgH/ADSXJnYxLWgKDTJKujmWo1/UHqCNYZpU49nIGrRK8hiq0MPrKNJmE8XMSz5KCMaFBSCAQrXdk9DvByPQkazzqgEZOc246wpLF0MbydS1sonLLrV/rKJllxucjJw9X0oYiANdPL5R3LTTjpT3gsY5+JiBJkikQpl1ZjWjDy82g1aSBv0iNMt+EMU8GOIBMlVybhGQcbOrX0jIPmAcsss+ZhNOYFKcqZxFi+6tKMu4ghuM5BJ4lwB0Ed2ic+FgIULvPBajLI7nZBCzuJZQPRTQEY3Jb2G1otJXZpkwKAJSUTEHIghgUvmoNnU5VdIis2BJSaO8O/4UBbEkDgArkWf3wVIuZQSFApzr3fD8TtnDIyUUA02QzrVM7MJSycJBcBySxD13PHNw3ZjftCQgE10HdUxbUv4dYYrldkB2gSxzw4nZ6sCPfAV63gZimQMEsBkpG59TqdYG91ZBeoys20ibPJcDHPIYPVKOLcHy3xWL2vMypSlKU86eCOIQr21k71eyOD74httqlyO8rvLGSDv0K+H6ddW1q9qti5yypRckuYdSo3z0BlOwXYbf2blCQpR1IduQNIsdl7azlE9RUVE94kvUsQOYDdaaQv2bsTrBI7oOfr5PF2td3pmycBfKrOampNOJhVepHVb3KaSkopju7b0RaJYKSAWPRm8vTwjc21FNCKcSR/iPLJdum2SYWNAf8Ej3iLRdu30tYaaGO/MaVp8I8+pwco5hlF8OJjLDwy2S7xWosGG5m9T1jcxL1UT+5fD8v1rClF92VZBCwBzAJiT+bWYEYlpLO1Yn0SXRjrocWBIcNhH9qc9Gr9Vhyi8sKVYlFnzZ1Jdmo2VCN8US1bbSUEYTiYEMkAO/GK1fe3k6c6UEpBpQ1I0BMHHhKlV7e4irUppdpln2229BQqVKA7Q5rGgyydsWkA3X9m2KUmamYO0UASialk8GWHb9whfsRdCBNE20ylqAqgM4JehzD8qvHrMpSFpCk5EOKN5eUWNKgtEPu/Ei1a3f2PH74nGxrUi02VaVqL4iQxH6CBhYjdkDRoA/9boQCJcoJ7+MVcgu9GEex2mXKtKDZ7SjtJRoDqg70nQ+W+PHdrPs8mWO0YUnHKUxlzGoUktXcQaERTRVGou18sCdWrF2XwRWO8LTbVkJ7qVGpAqcnYnkKnJhFxuzZSTJBUsYlNVTux31zHM9BE2z10iVKFASoDMaZ+OR5wfZpyCsom1oCmro1DL8RWnSIK1bU9MMIupwsryywQkEd1myLfVMoCnK4QVPsGKZhlrMsYsnoKsaQEqzFJKJywF4inKjOzlQLDfVqGExSGtkExQ3jL/IiCelMxOFaQoH8wfw+UYQW46j0iDHWsPS8BbyIFqmWNZwjFKOaS5HxBFWMHWW1yZxGEsSapLA13aHXLwg9sdC1d+VYVWzZ5MxKhLZM1LlDGi2zR/d+U65bmsU4z72H4/kmcZQ7uV4fgKVKKXzp8WjJayc2fQ/GKpZ79nS6Yiw0UMQ88oMTtOdUp6OPfDpcNP1FR4mD8i3SJb4hlV+bDLrGly08i30DFTVtcsCiQOpgK0bRzV5q8IVHgqjecDJcZTS8S2KtCQWxt1jcUxMhSq4xX9UZD/pI/yE/Vv+J7DednkyELNFdkHWrTF+GWneSaHg8Uu5JfarmzJicQWSFHJyanwgbbTakTFCVJfsZZLE5zFazD7twjVzbVypcvAQoUbQ51PjC+VUjTuldsCE4OeWFTrdMspCVPMlfhVqBuJhrdm3UiW/tVzBy4ZRNZp4tKSUgJRQd5LADPeSSeUSSLqsskkplBa/zKoOgFfOEuvG1prPl/sf9O27xeAW8No0zmKJayBQMkkdN0JbZarWf6cpaeOvy6ARfbJMII7qUPkyE6Z5gnrDiVdiphH3zBtUpNPCJ3xig+6vuO+kTWWeFzLBOfvpWH/MCH+MObl2eKld/ugDWPY5tyIA76Urc+1LGBXVPsnkYT3ns6ZQM2WoLQeGEp4LT+HmKcBnDP8A0datawpcJGLve4pstgCJaWYBwPHu++GlnT3AQ9QNWrrEiLImegpCglwU5FwWyPF9IEuq34kuRqUqH5V1xJbcWJHhpCPEcAX1cCZyae0HYiKinZGaZyJYDY1BOLQOWcx6oizOxejfXCOLFJHbI/e3MS1mG0q84YQudOMslTn/AGUT6GUsKScnoW0J8ogkfZVbVqI7oA1Jj1+zsw3ACGFpmJSgKljmBXP5wyPEVGnkRKKTseTWT7FphbtJqakBg5+EWG6vs3s9nqpGNQyKq+WUWVd8MoFlEDNqEM5MMP49KgUq9tLBtWIcGmdN0C6k5rLMtZ7FeviQgy8BYGhS9EljVL6Qruy3TkIJMtSkVIOJJYAnEC5eh8c4t1rsYmSz2ZSVNrRukVa3D+DC5a0rAUxCmBCkkh6p1He3OGgLO2wd0M7aDOSJiczhxOcIINEqOr1AJ5RXNqLQpUmXKWHPahjVx925zGoKX4pi2S0904XqhTYX1DjKrZRStr0MZRSVAJNUnFQklANdKgdIFNthxsmHylhExOWenOJL3sGCYrEHcOkihLe0AGpSj8mfKBJ01yDowL86tBkm/SpIRNTiSAwJooV39NYjSL3uCWWYkgmaAnuEIJI72EDCXf2sxmC45wN2byyU4S7B8LkKT9ZcYKXY5SnOMsWoKHN66GAxcq04wheIJGJkk10JaNujngAvuwKUCcJdtHZs6DPPjCebhDBwXHjDSTP0JIHEn0eNKskpTOopZ6lO+HxlpwxbzsJ1KGFhn7ufP1iJQNMIYg5v4Qwn2JLsFopk9AfKBVWVSDWmoYuPIw+MkLdwG3XDLnqK3CVLGJmo+SsuNf3QnteyhQHcHdFjkr7wdQTVeeWTt1IETSrGZhxFwnzPyiinWqRxfAipTptXaKGLmmKXhQkqahbJ9aw1s+wc5QqUp849Jui50E4GACqDRicjx3dYhVIKFFCyxBY/GHvi5PCIuStykD7O1f7o8PnGRdu1Apnx3xuA+oq+JvLgePyZKpiucXO6dnkSwFzUvqBvOhPCIrhuwSyFqDw2mz8RJMdxNeUnphsU8NQilqluTy524NuAygqRLJIegeBrMHOUNUIIFBzjzJvTseisjKzIBIBByoYZ2cYFM5L65jxhYgYkJepHCGcpYSAGqd0RTHxC5M91M7j3vDaSoYWIBd3fXRvCEqF4Hyc+UESJtW4PXwhbQFSGpFXv2WbPNdBIlq3E78LftLDkoboqlstMyyzTNQMUtf8AUScjrX1cVBj0LbSSFWcnVIV5pLf8kjwjzSVtbIUjCvtAdaJUPdHq8MpTje1+jIqrUXvYuVz7QS7QlpasW9BbtE9PxjiK8IYIvNKMCj/pqSVDVgWVQ1diY8jti7OO9JVNCndmSB/2JiaRtpaUpwlfaJyZYC/M1EVfSSeYf3gS60dpf1lHv0pTApd2oDvGh6hj1g+whZSohKSksC78TSPPvs32tFqlCQstPlhkP/qI0SP1J03jlF6uu14VEKLBVCNx3wh03TnaQDeqODpV2rxFaSkPRj45u4MZIu3NYAKjm1dfGD7XYAob+I1HGBJVhSg+yx+qwE4uO50ZXQttlkU+JPcIyY+nwIhZtipS5FS/dz4xZLWkjNjTr1GRiuWuRiRhUTiUokDdWjxidmFug+yTx2aQWcpTQ8huyhNtasKkziQlICVHVmSCVNzUrxMPbXPQZTKAJSzECpO4R5ntze6p6hYrPVayAtjRIFQh/MmDpQ1y8up0paVcKuC9hNlAYgopoefPcc+p3QbMeKIq7l2BQUhRUg0Uo5KOtNA+R4Ra7rvxE4blag5xlejpeqGxRRq6laW4ceMT2O0rlKC0EhSajduI+RjUqW75RDNNMI0px6tnziUezV+WNLdtLHdWK09lf4k8tRwMJpE0u7l+De+LFd01LGVMJ7NbBXA6K6RX7wsRlTSDWvdIyI0IhkM9lgPBKSCapBfeke5oFUUJFKK1Ck+h+MSItJFRC+8bWlAKlnlxMMhFt2Bk8XIUyu0nS0aJda23busWWQKvpoB5A/GK/slM7SXOnnMrCRyAeH1kViO6KpLTjwIXLU7hshBdxmKwwvOUJyEzgKsy+YhfMdLQTd1pZZlpBUJgy4t6wt+JwtZtBGR1a7FMStQY0MZBYBsVqWk4UjcI7liJkojtFncwuU0z0oU7JE1jl6jOH93WBSsOI03NrAFks+e4B4f3YpWEKbpENWZRGBuZZcJzjdjnMFGpOQO6JrwWoooCPnEdjkkpYQhO6yMsYkBJqXq7QZKSMLpHAPwLwOqyk0z3mAb4t5l9xJo1TrBxg5uyAnNRV2Sbb3glNkIDYiOGQB95jyi5tkLTaD93LxB8yzDmT6Q42mvRkFLuVEc8Ir5mPRvskW1jegdT8fGPTjKXC0bx6s8ydqjv4FZuz7FppAM9aEcAkE+fwgy8PsXlYe5aSDuwgv4AR6XaC+RgGa3FX1uESqvxEne50VFrKPCr42VnWBaVY6u6VJ4RbtnvtMKwE2uWsqFO2Skuf7wzHnnHplmsIUlRCQFgOlwOucR2Scov+XcEjwix13KNqiv5gOMdXYwC3bfqFp7i0rH6SyuoLGJrRepdg/yjSkomhRVJRSlUgE5AaO+ZhTeuyoWPuZ86QtskqJTk57qjlyhGLmnVst61K7qVF82duRgW1XoiS6pikSqfiIfokVjz3aW6r2s5Zc1a5asloKmPMaGE0rY+1TO9NxB9VFvnFSoU7XlNWA1ybskWDaD7SCt5VkBdVDMOfHCNPWCdlLkMmUZq6zJysLnMJHtV4lh0MRXXsuizhyMStC3oItctNJQ/LLCm/udR9YydSNtNNY+QtDWZbnSrmTMZOEKCiXBrhf1EUzaj7PbRZvv5AKpZqwzTF7u2cHKhkSPLdF0mTkmQkHC5DMTAU5yg2DJXsfO1l2sWk4ZgL+B8IcSNp0Ee2OtIt157DSZxOJGEvuiqXh9lZAJlTOkM/QnvgJVKsfM7/nw3p8Y1N2ml4cKykjdm3KEStg7QCz8NIiRsPOOZ1aC5FD+R31FT+IVbdrUANKTXfCifddptKFzWJCBiI4ZEw+ufY5KZo7XI0fjHpthscuWkBKRhbCRvBofKNdSFD9tX8wHrqrtHnGwiSbDMAzTN9U/KHl1qDAa/OJbtuYWadabOMiolPhjSfB4CswwLIcFiYCclOTaBUdKSHNuRk1YFTPKSCKEEF+UTrSSnEN7QHO3wCNZaf5gmZ3nFf8RkVR16UEZActBamLRBMjOMjInmetHYPnKZIaLJY6BEbjIkqd0bHc5tCi5rqIlu/I8oyMgFsayVEVraT2zyjIyKeG75NxPcPNdpz98f2x7D9l3/AMNPMxkZHp8X+zD1IaXen6f7LZNNDBt0Sx2ZLB61aMjInpd4XV7pDIUe3TXRUSXXmv8AvV6xkZBQ6epk+voSzkhsoXyR95+1XoYyMgJd82PdZFMS6SDUYBTrFNtxeYkGtR6xkZAFFPcDvo99UNrOe6j/AOmX6RuMjY7I2puQ2LNXMw+X/TB1b3RkZBMSg4fj/tHpCVJ78ZGQC2NIsP8AV/tMKbIP/bp6xkZDECxdbfZMWO7C8tL7oyMgp7Ax3K9fiz/MpdTVKIDvIfeq5+8xkZDI9PQyQdZj3ekBL1jcZHIEgeMjIyCM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50" name="AutoShape 22" descr="data:image/jpeg;base64,/9j/4AAQSkZJRgABAQAAAQABAAD/2wCEAAkGBhMSERUUExQWFRUVGBgXGBgYGBoaGhgcGBcXFBcYGBoaHCYfHxwkGhcVHy8gIycpLCwsFx4xNTAqNSYrLCkBCQoKDgwOGg8PGiwlHyQsLCwsMiwsLCksLCwsKSwsLCwsKi0sLCwsLCwsLCwsLCwsLCwsLCwsKSwsLCwsLCwsLP/AABEIAMIBAwMBIgACEQEDEQH/xAAcAAACAgMBAQAAAAAAAAAAAAAEBQMGAAECBwj/xABCEAABAgMFBQUFBgUEAQUAAAABAhEAAyEEBRIxQQZRYXGBEyKRobEywdHh8AcjQlJighQVM3LxQ1OispIWJDRz0v/EABkBAAMBAQEAAAAAAAAAAAAAAAIDBAEABf/EADARAAIBAwIDBwMEAwEAAAAAAAABAgMRIRIxBBNBIjJRYXGRsRSB0SMzUqFiwfAV/9oADAMBAAIRAxEAPwCpSUpp7IrVwfXfEktCakNnz8IiRZpkwjy18AIy1zZcgVUCv8oYkc2onqXjyt8FoTe9qQJWTK+mEC2OUQym7wDmFKxMWtExQdLuEiuR14xYVXxKWBhYFsjSMlGysshqTicWq1LURiPKOUofeTHSUKXkUjqBEsuxJHtzU/tdZ/4wGFg67e5yUsWJiO8LdLCUpyUT5RlsnMGlIV/cungke+EVruztFOtRfgIOEU+8ze0tkFWi9pcs+054aQwlWiWsBg5MJrHcstKwS6gNDBJsfZrMxJISK4Y2UKeyeQuZU3aLEq7OzAJFSH5RyuTQleKo7p0O943Z7aJqXxP5mJVzcIYAKJL/AChOeoDyC2WXnqNY3Nk0p6xzMsMx/Z86RymynUjlBmBCJamyMAzxKSCZpUjdhD1gibbAkE4mAFOMV6deInzQglkjVngoRb9DGyEXuh2JyyPCC0zkKFFDxEcWjZ5KVBQdX7SBEM66Qc0NDP03sw1zFuiU2tCfxjxgS0bQAUS59I4/lCXyguTcidEv5wVqa3yDqqPbBLcjqSVO5Og0hjMAHHhENnuaYkulGE78oNF2zlVIqeIhU5JvBsYeIBMmndEQtBGcF2i7piQ5QrwgNUqNVjmkdItY1ETWSd96kt3RXr0gcWeNy3THOzTRscNMcWlCVqxY0Ofwkt6xigv/AG0nin5QjkXyhyJ8tTPRaPUg/GDEzrOr+nO8UlJ8ondKUd/+9ilVIvb/AL3JZoBphUnpAy5JJwklQOT5x0bcUvhUot1T5xFOvSY3sgniIOMZdAZSj1I51lzwFlbnoYWfwM4kFaWS/i2dYZWEH2lkOS54Rk68cSlBBOF8nLeGUVRbiRy7TOe5+Q/+XyjI5bjGozUjuWzV2otFo9pSgjLC7P0DCG8jZtEsOsh926O7fMEmXjlGtXTTyaEczalYcLQeLvz3QpqrU7mEUQnSgu1uP1qQkgJ06wHPuJClOyk6s+fuEdbPXj2+JkJDNpXfmYYqTWFpSpvzNqVFNY2BpFjQn2UDmQ8EtxJ9IlKUtQRGEtmIxu4pHSRGCzJW4MdlYAok13wLarxEofqOQ1MYrvY3YG7MJUQ+UZasSkkJSVE0YCJrBd6gCuaHUe83PKGEpZNGZ8gKRzxLxGa+zYrqdl7RLZSJgS9cKixHOGMmZaUjvCRMb9TGGSpLZ+ccTJDimfhBuq5b2EqCWwDOvucmn8IK0cKJEQzbRai4ElMvnxhxZKEA5ZGCEoAnBBIZYIBVprAuoorb5DjBydrlX/k5PenTCeA9ILlKSgdyUlJZnavNzFkttxyzXtA4EJpqkILA4jv+UI5/MLo0FTI+2Wse2QaMDkdCSdGES2O6Zsws5PpSkcybQEkHdwEE2W2q7QlLqJ0rAttLsoYkuoXaNlAiWZim7ta6wHknuhqPSBNoNoyE4Ca6gQTdk9SUA4ilTDIZ8DDKcZ6byJOIcNVomKUTGBxmYkm2Nb4mJevjECpxSNzaHjpDSY6/iVJND4GNLwzPbSH3ih+cbM9LV8vfGEJ0UDHHCS9lizsSCUnIj6zhFaL5VM7qAwMW+9EJMshYBDhgd7wu7GSgB5QHFJPm4h8Jxisq7O0Sn1sgeRZlJQHOnMb8o57EFThKRvajwbhlkfdrb9K28jlA9lQSopNFDN9RvHX1gNW7HONrGyY5nCOpqCCxjgluUcjGyFSm5RtMpIqAzx2uVlujgmsHe4FjgyiYyJiDofKMjbmWBv4w2meiUh8L5nhqfhFrt9lSFGgUMnI0/wAwvTcCJRxYOzUK1Ux8HJgwFawVVU2ZgKkk7adhcU1uB2lSJKcSSEmlGz4RzZ9oZZ9p09Hgiz3d2hxqS4GQPqREszZVU11FBbezecL5kFiRQqEmro5F8SD/AKnr7hEc6+rO47y1f2p96mjk7JoBYu40ckjwgiVs9KQqiQo5sat4wLqUl1YaoT6m0zZs0OhIlJORPfmEfpGXWOZFkRLUFYcas8UwknmwpSC55IVSh4ekdIsmqjE7qP7FMaUV0NG1z10KyBowAHkI0lCgakqO/dBaVABkjmYkEoFOIlh66e6FOQ3SQzbIRLxio13xCJdHoPfDC23mmXZ1ku6nCQ2VG3wgNteUhvabIpYDrqYdScmsktemrrSNErAGJVE1rpTOKVft/LmTwZQUQjItnvMNZ09SwAdNBlEAKsqjrFVO0Xdq4h0m1vY4TtGpSWmYk9Ins9vsxHfmkHgPlGhYVKFVNzJPjA026EKoQCd/wMdam/L0HfqLz9Q5N8WFBqqbNO5glPUu/lC28tsyUlEhAlpO6pPMn4QBO2aWJiUpLhRYE6c4t8nY6RKALFZ3qHdJaNlyKdm25ALn1LxSUSq3DOlleKeFOapVmBzGfWLtZrKZgxS/vE/oOLxAqPCF9qu4Fk4UJD5JFR1zgiw7IBblCyhSdX/wfOF1K8JZ2NjwsljcmmjDQ4geL+hjSAFBiUjc7v0aBL3NtkKCROUumqsX/cGAV262lDkFmBdpYzLfl3x0cq6a9wHSknYbJkgauR09YGtNulSqlTHdrFft6bW4xKUxIBwqxM+rJiaVs0SQFKCgahu6DzJr0MO0RSvKXsJtK9kiezzV2qYCARLSX5n3wztVlThNRyxM/QwJZ5UyX3UJUBuFR5RMlalukgvuIYwmo23dbFVNJK3UXfy8xqdZDh4iqTu+UM5NsVLLabjC++doEkYUpAJzb0goupKVkjJKEY3ZkmVPIAmIfcQQY3aZbaEc6RuTaCoA5fWkGyrSrI94HRQcHxy6Qb3uT6nHDFekcTFpSHUWgi33OF1lKKFfkdwf7SfSA7DdwCnUSSC1dOLQxJWvcFzfgRFcw1CSxyjIsKbWQGATThG47X5AXfiZgKjk5PnDK7p/ZhbkMRrA8wFACltLl/qcFVchko9BFevK1TJwKJLolE1Kiz8B9PClHVjoHtsXTZ69JRlBj3h9OImvS95R0JI4n1jziy2OeghNnStZGZALddAOcGTL4nILLlpURmxfzSWhM+EvK8Xf5LYcR2bSX4LMu90sxSwGQSwr+rUxqwXkhMwuCAoUctXI1HGFdhtNpmVTZ5aAahUwEdQFKJPQR1eNimzSBOtHsl8KJdAeuH0gOXFPTJ/3f4Gqbtdfj5LBNtCBVnUoGiXZO4u9T5c4HXOdsQUNKiF9lu1bgS5630dAYf8AKN2yTb5aXSUzEitE135HlClTjeykvvgNydrtDWbKWQMKFBJdn4UL8YFt96y5CfvFAsCyBWuTlvWkIjNvGfQJmEZ6gc6R3I2GnrV9+rCNwYl823ZZ7oaqMI/uSX23FurJrsRf3wgaz3ybVO7/ALKR3R8YaWxaSGTSJrbs3LlSmkh5g7z60386sIQIvcPhmOgihp6jMQ1KNR3p7IXd01ao8sYS5RbOkTpmBIZIr9ZwLKmpV7M1B4FYH/ZolmSWH9SVn/uI/wD1GNZyEn4GBZJ+mHSO8SXahPpAUy1S05zU8kuonwDecL5l8YjhkpJJ+shBqk5AusodRlbr2ShaC7MR8IsEy3gpoR3m+L09Yo95XUqUgTJveKsw+T5ViG6b+mS/u27RBphLvXQEVEG+FjOKcM2FfVOE7TxcuYtXeD5ZuK0yeLLdRAlBSTiCiTk3DKu6KZd142QgupUtRGUxGNIPNBfxTBEq1kO1sSzUwzFJryKRSI6tFvG32K6dTqOb1VimKoThGgyoPnG5H3qRRkAJFc1YXeughYq1y1KCVTkzFFgnvElzmxCQ9d/GDLRaGQwb8IZz+Vw4NNxce+OhT2uKr1WsIOtU2QzJGHkOe7pWF2NUxw6QklIPdNNMbDzbONWwYO7mDWm6reOcQSJ6XqSkvTFQcDiGR6NFCWCFs6tUpUqYASlWGgKFUOXeCtYFNtUSQsk5Cvtk1ydwWIHjDO0WtbFM1IVQkYq0OqSOlaiE9rkYylISUl2OeAAnN3OsEknudqcdmJ73u+exUhRWke0MlJ/uSPWF9hupRLqh1MmKlTEqQslTAv5MXzFGYwXOtCJiDMSAkpDzAMv7k8OGkUOcoxsgUlKXaYJJFOUMLBLMxJw94pdxrCKZeWLuyxzJyENbvsswS0qSAkJoVkmpVuELcGldhTmnhBE2SriIEtk8IUlSqBfdUdxGSj742q0TgczEFpnlYaYnF9PuglFironmIWDkfjxpGQNJWpCQlMy0JSMgk0GtKxkFZnYIbFZlr+9nlSirIEkk8VE16Q8st2gpxrfC7BIo5rrokb25atuRZ8akjcrAW4Fj6GLB/KlFLpDYgMifZFAnlR4hq1j0qdFJCdKJswEDCJQoEsRLcVoM1K4lyA7kQRZbrly2xMkkiuF2G8UcDzPCG92XeZgIJOFJIAbcWbliCiRwG+DBs+X7yika1r4AGJZVehSodRFMQpb4VAIyBYgq4l8zzMQKseQqT4+Pwizz5aEqwhS11YJLvl3i46D1iC0z5cpVGB1AU53M4GfAGAU30C0nF13UycwN5NH4DhD6xSUAVIbLnFXn3olSglMvnwOTNrp74JRaMKSouA7AaVNWELnGT3DTWwwts3sZ6UIP3c0EgaBQqW5h+ojapAVmXO7Xwz3b4rF9X6n+KkAEHCQ/UYfeYfzO8PPe2mtRGSg4pPxCjJO6Eap5SqY5Lpmd6tSMgHz3eMCX9YrLPGIy2IGaSxNC3m0AbQ3gZE8khwsB+OnjlEUm3y5opMY7j6b/ACMXQpSSU1/RJOpFtwYkm7PDEyZhA3qGXhGJ2dDsZp5hLjpWHi5at1I2ahiliNQPWLOfPx+CbkQ8PkUSLglv3ipXVvrlDmxYZQZCUpHAV8YBmT0pzUH3AuT0EPruuArSFLcPknXrugKjlJdp4Njop93cRWpaZ84SiCpNSpjwYZawbduy0lCVukkkdwq9pB0NGfSvlFik3LgDBGEcO7/mOJt1rQHpvD8KjI5wLk7aYuyA1K92rsqyroVMDqlF9RhrzB3QMm6JYLKBT1UPKLNPlrSe0ISQrUMwPTI04QHMvLDQhwBke8CcnIV9Vg1KXRi7rqhPOu+WgY0DvJIILmhBcGph7bVY0Jmy0uiYl8z3SFAKSa0KCcI4EHWBU2aXOTn2ZNDhBUODpfENah+VYDu+8JlhmqkzgVSZgLsWxBikTJZBbEASCNQ4I3Ek5eqBk10HYlqVKxEewezUToR7L/tp+0wpmJNWYxYbLaEoSqZKEudIUkJUK9AoOClSVAEA1FWxAkwDNRZzVK1Sz+VSSpt4dIy6PwgIysY0AWK9ezOFaQtABAqykPmUq0rVi4qaawXKWlREwlWJDsl8QbCc2YxxeF1hKWCcWE0moLoUkgEPT2hlG5FmAlpVm68Gfs5GulX8oN23QOQKXdZU75gABgKk0AHTWNSHSpIILVQsUyfCX/aW6CHlrs6kFOBO9gN5oDTnC2cvAO/QiqnLvXE7b9IxSbOtYVyJSRMAUlIAJcISz4SUij50hpPnDAFFyVUlpdglyyfIdaZ6IbFa+1SpWqFKxDXAslj0JbwjO0NACcJIcEsKEgPXKpro5h7hd5AvbYJmzCaKzFKxF2A3xNbElM5SVugOT3jiajpBOoyqOcGSZIQSThWkVJSQRk+mu4UMbeyBtcX/AMGrQhv7oyDQiWasa8E/ERkZrOsTWS3CUkADHMxFZUXCXJJoDUiurRKq95s1QBWW8PSFyXHtVevwaCLLJLYgBXuh867h74ilGO56kW9i9bE2mXMlFGIBcsqBfc5KVeCosk62SpaCAHOZUfHwjx63InSVCdJLEBlBxXpEsvb8rThmAg8Pp4llwkp9uGV8DudFPTPHwW+8b9ViOA4aEUpQ5+MLReKCWUhWE54SlyaNUJFKZekITfcpX42fRj8I5mX7IS/tqNNAMqmvyhkeHksWZzqx3uWpE6zpA7IrScmYFajwPspB5qMKb42kEtGEhil8KCQcw2JVM/oAZwgm7SzpgKJKMIJckOTudzl0aObDcRJxzS5zb4w2PDqPaqe3UU67lin79DVjulVoParmFBcMMLnnmGiySlTUBv4ok/qQk+rmBJUgro7J8B1jpdhGjHjQxs5a8Pb0R0I6crcDv67bVOSKy5gG4AKEV6wXItS8Cu4TkSKU0i8XfYy5ZTFLOM0l9240iS9LHjQW7qwxCuW/SNjxTgtCsdLhlN63crNo2OtsvIAjelR+MD/+l7arNB6n5xaLm2up2Uw95LpIOYbcdR9VhhOvFavZyNfnGPia0HZpGrh6U1dNlduLZBcmelU9ioJKgnNjViT0LVi4LcJcBj5Qpu6d9739Q3IOa8nKfGGwAJNSSM0ksXBqAci2TOM46U5TzImlBQdkTz7aGQaEqd30I0jiatKkKIUFNmEp7w3tVi3CI1GWqi0kEZKGZGhPFoEKChfcOIEFqs+X00DYEHnS5OAlKllRA0GEj1BHXdCZdl86g6HiIZ2xLKxBOEGhDkgP+LKNSkOAlsi/i5hqdgHkVpllBdLgjURKizpmSjLmBwanPEDopFGCsueRoaM1WXcI0LMx9ffG6zLHnlpXPsU9QTMUlQyUmgWk5ONQRoX1GkN7JtiVpImoS5zWihJ3tk+eRAqaVgjbyxDspcyjhRT0UMX/AGCv/KKQExfGMa0FJ7kzbpysi/WK/pKSDLmqQQ+mE10JAY65wZMvqzmq1AF8RCQQCRkWSGfPxMVKw7PqVVayE5ganXXKG0q6ZSckDmanxMTTjTTw2UxjNrKD7btnKbuOogZ5V3uTm1KfGK/Ntk21K/SKlss8zqYa9m2g5fD4RKixzBUAjwGj6kHKBU4QWFnzDVFy3F86zKs0xM1GWSgajcUq3pUIPtNhQuWZ1ncoFZiM1yTx/NKJNFdDXPa3YhQBoxHDx4iFkqTNkzAuQopIyrUcNxTwMdCerd5+QqlK2yD+zSZYlnCgu4WT3V6AEuw1AOVKkVcZdnKMwU1B5gboIN5IVSYkSVknIPJUTmWFZZoKocUFA0anSVISGUyFVdwuWT+lSXHixGUNTJZRsLpp7xrrGR0bOrTCf3J+MZDboXZj5dkCKrIJKlDCN41YaPTpG5pUhQAcrP4QKjcHjDIKCFahiOG6IpttWSSe8ol3L5nM0zfjHmLJ7DViSRKmzlpSApZD5B67hwEdW645JTiUjCGKUl2Kz+YUqkb+VY4stpnKAloKq93CnVzUUqXOcNBMTjAUrtZlRjLGWgpD4EDI0/ERh3A5xtpXxj0FylFLtZKxM2OWvD2QYHNSiw3Dr8of3dsd2MtlBClEYyot7OVM6UPWG1ktiUkuceGYFYyWBCTiAJoWzFG0IguffyVDs0rUoFITQaJJIZRHHyENlUm1ZkqspXQpXYMIqkpA1oR5Enyge0Sglmc4gSCMmycHI9IsIac+IFJLBOEd0VCSDy3CE1rsi5MwpmUQVCrUrlMA3ij7w4OkJ03Hqq1uDiSoIFA2/dBFhkYjQd5ORYeJeJLBauzWrGzpdJQX9oEinIg9I2q3qmKSiWkYiWGEVJOhMIk5ZVixacMIPaChLqJ0AdTZeUbmWUqcqO7up9H+ucWSyXAZKD2gViIrMGXLgB5wNbLARXCXPOo4gk+ES8zI5WawV7+WyXxCUgqzJUkHzL1jqa+AlKUhqAADrRmaDJtkJybl8hA6rEvUNzIHkawzVfdg6bC20rKVpJYFiMgnvByUFt4yOhEG/wAYFpGpPsqyPEHiN2Y4ho7n3ZiThNAo0LEsWLGrB8/CK4J86yTGWHSVCpBCVFqZeyttzHdFVF6sdSavDqWFCwqgzGjs/I5dD5axWhQUGYuDWlQfcY4k3hKX+lR0VQ9FZHq0dzUlw5wnRW8aA7x6Qwkaa3IZqkmpUoqb8qo5sUty779WLZR12asTEbznm25qHSNplkaMXzzBH+XggB4ZYUxBSmhBAroS48PIwLarPQO7jgzFmy5g+YiGz20pfEAKMdxHpC69NqkoScHfV+b8CeZ1IpSAUW3gO4FtT2alS5ClBwCs55sAMgf1GECLiCZgLpUHceIAcZs5ETmyTFpVaFhVSCFKHtbyOHTdugyQSSHBqlTftUFEc2BijU4K0WFGmm+0jSj3hu+mgnGVskAbv88veBrEE2Rlk2+CLCKCj0d+qnyrkw6QmTtG6HxjeWQiQrsXYVyKtSNOIroG+PCbSVcGb5RiVEg7zTxjiYkB68PKJ7LruUXtscWuQokJTUn4BWnOFltsykmpHQ/RhmZbrocnq4GVNaRHapW8nL39R4EQ+nLTZCJrVkVKnd1iMQLuDV/LhxiFNjUAVWdShvQDn016/KJ1y/LSMyIUg4T6fKKk7bE7V9xZ/OfzJS+vc+UZD9NvlGq0HFq1B4Rkbzf8H7g8r/Jewfapr6wsnW2Wn2lp5DvHwHvgi/dkwo4pCmfNKi4Z9Hy5QNs7s3hndrNIUiSFTSlqHAHSDwK8I6winTpqN3IOVeTeIjW0WnsEBCUtMWAZhOaUmol0yJFVNvCd7iz7wSEpQhOFPdKg7lat5O4OQBpxMT3jd60o7UqK1LCjMxJYpW5fPoeBIfMQNZEpIxDPjXCRlTfzhsUrE0pNvI0lSO0dABUCrDirliALA5OHzybJ8mCVPPI9lCcQYaskgB+eEdSYEuqzqCXBYDgdaeJMEXfaiMbtgSkrcM61AqQgK44iWGdRwhT3DRbrMUyVKlkhwMQYe0GVgHAEqxckpiHbOz47tE4gAhadGJxJKVN1/wCscTrPiXJUFOVS3WcywqhI/ctQpwjW3d4iamzWJJTiKsc1skvSvJJWo8oXCzeTXdFOvec1oWHqUyVHmqTLUrzizfZvZ0m0Gaof0005nXwePPrftGlVrnTQgKC1EJBJDJBZPskH2QIuX2dXriWsFIQVBwA4BaoZzuxa6RnExlGGpIootTWm56VPvJSsQADbgMXi8JL2tgUlRKwogYq1cPRhlVjHS5xCqgcOXOAEWU+yQCAVAakoUcQoBoY8hO+5dGkobHNrvhKHZPskO1BhOSgPcd0B/wAVTFhAGIhXI5Gm7ED4wRNuveSaYTRnAydy4OfnHUu5wGoSeLlxUVZh4iGrSGDSklTAsxeWqgrqk8+PHhHM+6hNSUrSDjABf86PYNd4ccmh3Z7IkUcbmChQPwiU3SolksMq1JcF8z4QDqaTm11PPbdsUoDFIWW0SouOWdGir3pec+zTOzU8ugJALg8Wj2iZJYsNCxqzkO4yYs3nHiO2tp7e2LKagMkHe1Hj0+BqSqztPYi4u0YXiEy9qqf1EvxS3oBG17W0/qDon5ExXv5VM1lrADAljR3Z3pofCDbLs0pSgNDv7uYOpLZ0z04x6MqdJZb+CKMqktor+zdsvwze6nEok0Gnh8olsV2zJqwhRYJIxHJKAda66OcoZXdcYT+hnrTGWzYKIBI3O+VIJtdtTJxoCgcZcHvAsWJCqP0bSFOqu7BD1Se83+CTaS8kCWiWkJySBhagYBsTOcta0zrAtq7RQQqUFEyzifDkcy+9gHapoY5ui7DNmBczFhqfZL7gBuJ8hxNLjaDJAwy0FICQk+zUNTEHzBY4gxiWdSNNpLLHxg5oqi1BaAtB7uRH5FH8B4ZlJ1FNI3dczFL0JT3SOpUn1WP28Y4n3dOkLK5CXQaFPdUGOaVJeqfTTgH/ADSXJnYxLWgKDTJKujmWo1/UHqCNYZpU49nIGrRK8hiq0MPrKNJmE8XMSz5KCMaFBSCAQrXdk9DvByPQkazzqgEZOc246wpLF0MbydS1sonLLrV/rKJllxucjJw9X0oYiANdPL5R3LTTjpT3gsY5+JiBJkikQpl1ZjWjDy82g1aSBv0iNMt+EMU8GOIBMlVybhGQcbOrX0jIPmAcsss+ZhNOYFKcqZxFi+6tKMu4ghuM5BJ4lwB0Ed2ic+FgIULvPBajLI7nZBCzuJZQPRTQEY3Jb2G1otJXZpkwKAJSUTEHIghgUvmoNnU5VdIis2BJSaO8O/4UBbEkDgArkWf3wVIuZQSFApzr3fD8TtnDIyUUA02QzrVM7MJSycJBcBySxD13PHNw3ZjftCQgE10HdUxbUv4dYYrldkB2gSxzw4nZ6sCPfAV63gZimQMEsBkpG59TqdYG91ZBeoys20ibPJcDHPIYPVKOLcHy3xWL2vMypSlKU86eCOIQr21k71eyOD74httqlyO8rvLGSDv0K+H6ddW1q9qti5yypRckuYdSo3z0BlOwXYbf2blCQpR1IduQNIsdl7azlE9RUVE94kvUsQOYDdaaQv2bsTrBI7oOfr5PF2td3pmycBfKrOampNOJhVepHVb3KaSkopju7b0RaJYKSAWPRm8vTwjc21FNCKcSR/iPLJdum2SYWNAf8Ej3iLRdu30tYaaGO/MaVp8I8+pwco5hlF8OJjLDwy2S7xWosGG5m9T1jcxL1UT+5fD8v1rClF92VZBCwBzAJiT+bWYEYlpLO1Yn0SXRjrocWBIcNhH9qc9Gr9Vhyi8sKVYlFnzZ1Jdmo2VCN8US1bbSUEYTiYEMkAO/GK1fe3k6c6UEpBpQ1I0BMHHhKlV7e4irUppdpln2229BQqVKA7Q5rGgyydsWkA3X9m2KUmamYO0UASialk8GWHb9whfsRdCBNE20ylqAqgM4JehzD8qvHrMpSFpCk5EOKN5eUWNKgtEPu/Ei1a3f2PH74nGxrUi02VaVqL4iQxH6CBhYjdkDRoA/9boQCJcoJ7+MVcgu9GEex2mXKtKDZ7SjtJRoDqg70nQ+W+PHdrPs8mWO0YUnHKUxlzGoUktXcQaERTRVGou18sCdWrF2XwRWO8LTbVkJ7qVGpAqcnYnkKnJhFxuzZSTJBUsYlNVTux31zHM9BE2z10iVKFASoDMaZ+OR5wfZpyCsom1oCmro1DL8RWnSIK1bU9MMIupwsryywQkEd1myLfVMoCnK4QVPsGKZhlrMsYsnoKsaQEqzFJKJywF4inKjOzlQLDfVqGExSGtkExQ3jL/IiCelMxOFaQoH8wfw+UYQW46j0iDHWsPS8BbyIFqmWNZwjFKOaS5HxBFWMHWW1yZxGEsSapLA13aHXLwg9sdC1d+VYVWzZ5MxKhLZM1LlDGi2zR/d+U65bmsU4z72H4/kmcZQ7uV4fgKVKKXzp8WjJayc2fQ/GKpZ79nS6Yiw0UMQ88oMTtOdUp6OPfDpcNP1FR4mD8i3SJb4hlV+bDLrGly08i30DFTVtcsCiQOpgK0bRzV5q8IVHgqjecDJcZTS8S2KtCQWxt1jcUxMhSq4xX9UZD/pI/yE/Vv+J7DednkyELNFdkHWrTF+GWneSaHg8Uu5JfarmzJicQWSFHJyanwgbbTakTFCVJfsZZLE5zFazD7twjVzbVypcvAQoUbQ51PjC+VUjTuldsCE4OeWFTrdMspCVPMlfhVqBuJhrdm3UiW/tVzBy4ZRNZp4tKSUgJRQd5LADPeSSeUSSLqsskkplBa/zKoOgFfOEuvG1prPl/sf9O27xeAW8No0zmKJayBQMkkdN0JbZarWf6cpaeOvy6ARfbJMII7qUPkyE6Z5gnrDiVdiphH3zBtUpNPCJ3xig+6vuO+kTWWeFzLBOfvpWH/MCH+MObl2eKld/ugDWPY5tyIA76Urc+1LGBXVPsnkYT3ns6ZQM2WoLQeGEp4LT+HmKcBnDP8A0datawpcJGLve4pstgCJaWYBwPHu++GlnT3AQ9QNWrrEiLImegpCglwU5FwWyPF9IEuq34kuRqUqH5V1xJbcWJHhpCPEcAX1cCZyae0HYiKinZGaZyJYDY1BOLQOWcx6oizOxejfXCOLFJHbI/e3MS1mG0q84YQudOMslTn/AGUT6GUsKScnoW0J8ogkfZVbVqI7oA1Jj1+zsw3ACGFpmJSgKljmBXP5wyPEVGnkRKKTseTWT7FphbtJqakBg5+EWG6vs3s9nqpGNQyKq+WUWVd8MoFlEDNqEM5MMP49KgUq9tLBtWIcGmdN0C6k5rLMtZ7FeviQgy8BYGhS9EljVL6Qruy3TkIJMtSkVIOJJYAnEC5eh8c4t1rsYmSz2ZSVNrRukVa3D+DC5a0rAUxCmBCkkh6p1He3OGgLO2wd0M7aDOSJiczhxOcIINEqOr1AJ5RXNqLQpUmXKWHPahjVx925zGoKX4pi2S0904XqhTYX1DjKrZRStr0MZRSVAJNUnFQklANdKgdIFNthxsmHylhExOWenOJL3sGCYrEHcOkihLe0AGpSj8mfKBJ01yDowL86tBkm/SpIRNTiSAwJooV39NYjSL3uCWWYkgmaAnuEIJI72EDCXf2sxmC45wN2byyU4S7B8LkKT9ZcYKXY5SnOMsWoKHN66GAxcq04wheIJGJkk10JaNujngAvuwKUCcJdtHZs6DPPjCebhDBwXHjDSTP0JIHEn0eNKskpTOopZ6lO+HxlpwxbzsJ1KGFhn7ufP1iJQNMIYg5v4Qwn2JLsFopk9AfKBVWVSDWmoYuPIw+MkLdwG3XDLnqK3CVLGJmo+SsuNf3QnteyhQHcHdFjkr7wdQTVeeWTt1IETSrGZhxFwnzPyiinWqRxfAipTptXaKGLmmKXhQkqahbJ9aw1s+wc5QqUp849Jui50E4GACqDRicjx3dYhVIKFFCyxBY/GHvi5PCIuStykD7O1f7o8PnGRdu1Apnx3xuA+oq+JvLgePyZKpiucXO6dnkSwFzUvqBvOhPCIrhuwSyFqDw2mz8RJMdxNeUnphsU8NQilqluTy524NuAygqRLJIegeBrMHOUNUIIFBzjzJvTseisjKzIBIBByoYZ2cYFM5L65jxhYgYkJepHCGcpYSAGqd0RTHxC5M91M7j3vDaSoYWIBd3fXRvCEqF4Hyc+UESJtW4PXwhbQFSGpFXv2WbPNdBIlq3E78LftLDkoboqlstMyyzTNQMUtf8AUScjrX1cVBj0LbSSFWcnVIV5pLf8kjwjzSVtbIUjCvtAdaJUPdHq8MpTje1+jIqrUXvYuVz7QS7QlpasW9BbtE9PxjiK8IYIvNKMCj/pqSVDVgWVQ1diY8jti7OO9JVNCndmSB/2JiaRtpaUpwlfaJyZYC/M1EVfSSeYf3gS60dpf1lHv0pTApd2oDvGh6hj1g+whZSohKSksC78TSPPvs32tFqlCQstPlhkP/qI0SP1J03jlF6uu14VEKLBVCNx3wh03TnaQDeqODpV2rxFaSkPRj45u4MZIu3NYAKjm1dfGD7XYAob+I1HGBJVhSg+yx+qwE4uO50ZXQttlkU+JPcIyY+nwIhZtipS5FS/dz4xZLWkjNjTr1GRiuWuRiRhUTiUokDdWjxidmFug+yTx2aQWcpTQ8huyhNtasKkziQlICVHVmSCVNzUrxMPbXPQZTKAJSzECpO4R5ntze6p6hYrPVayAtjRIFQh/MmDpQ1y8up0paVcKuC9hNlAYgopoefPcc+p3QbMeKIq7l2BQUhRUg0Uo5KOtNA+R4Ra7rvxE4blag5xlejpeqGxRRq6laW4ceMT2O0rlKC0EhSajduI+RjUqW75RDNNMI0px6tnziUezV+WNLdtLHdWK09lf4k8tRwMJpE0u7l+De+LFd01LGVMJ7NbBXA6K6RX7wsRlTSDWvdIyI0IhkM9lgPBKSCapBfeke5oFUUJFKK1Ck+h+MSItJFRC+8bWlAKlnlxMMhFt2Bk8XIUyu0nS0aJda23busWWQKvpoB5A/GK/slM7SXOnnMrCRyAeH1kViO6KpLTjwIXLU7hshBdxmKwwvOUJyEzgKsy+YhfMdLQTd1pZZlpBUJgy4t6wt+JwtZtBGR1a7FMStQY0MZBYBsVqWk4UjcI7liJkojtFncwuU0z0oU7JE1jl6jOH93WBSsOI03NrAFks+e4B4f3YpWEKbpENWZRGBuZZcJzjdjnMFGpOQO6JrwWoooCPnEdjkkpYQhO6yMsYkBJqXq7QZKSMLpHAPwLwOqyk0z3mAb4t5l9xJo1TrBxg5uyAnNRV2Sbb3glNkIDYiOGQB95jyi5tkLTaD93LxB8yzDmT6Q42mvRkFLuVEc8Ir5mPRvskW1jegdT8fGPTjKXC0bx6s8ydqjv4FZuz7FppAM9aEcAkE+fwgy8PsXlYe5aSDuwgv4AR6XaC+RgGa3FX1uESqvxEne50VFrKPCr42VnWBaVY6u6VJ4RbtnvtMKwE2uWsqFO2Skuf7wzHnnHplmsIUlRCQFgOlwOucR2Scov+XcEjwix13KNqiv5gOMdXYwC3bfqFp7i0rH6SyuoLGJrRepdg/yjSkomhRVJRSlUgE5AaO+ZhTeuyoWPuZ86QtskqJTk57qjlyhGLmnVst61K7qVF82duRgW1XoiS6pikSqfiIfokVjz3aW6r2s5Zc1a5asloKmPMaGE0rY+1TO9NxB9VFvnFSoU7XlNWA1ybskWDaD7SCt5VkBdVDMOfHCNPWCdlLkMmUZq6zJysLnMJHtV4lh0MRXXsuizhyMStC3oItctNJQ/LLCm/udR9YydSNtNNY+QtDWZbnSrmTMZOEKCiXBrhf1EUzaj7PbRZvv5AKpZqwzTF7u2cHKhkSPLdF0mTkmQkHC5DMTAU5yg2DJXsfO1l2sWk4ZgL+B8IcSNp0Ee2OtIt157DSZxOJGEvuiqXh9lZAJlTOkM/QnvgJVKsfM7/nw3p8Y1N2ml4cKykjdm3KEStg7QCz8NIiRsPOOZ1aC5FD+R31FT+IVbdrUANKTXfCifddptKFzWJCBiI4ZEw+ufY5KZo7XI0fjHpthscuWkBKRhbCRvBofKNdSFD9tX8wHrqrtHnGwiSbDMAzTN9U/KHl1qDAa/OJbtuYWadabOMiolPhjSfB4CswwLIcFiYCclOTaBUdKSHNuRk1YFTPKSCKEEF+UTrSSnEN7QHO3wCNZaf5gmZ3nFf8RkVR16UEZActBamLRBMjOMjInmetHYPnKZIaLJY6BEbjIkqd0bHc5tCi5rqIlu/I8oyMgFsayVEVraT2zyjIyKeG75NxPcPNdpz98f2x7D9l3/AMNPMxkZHp8X+zD1IaXen6f7LZNNDBt0Sx2ZLB61aMjInpd4XV7pDIUe3TXRUSXXmv8AvV6xkZBQ6epk+voSzkhsoXyR95+1XoYyMgJd82PdZFMS6SDUYBTrFNtxeYkGtR6xkZAFFPcDvo99UNrOe6j/AOmX6RuMjY7I2puQ2LNXMw+X/TB1b3RkZBMSg4fj/tHpCVJ78ZGQC2NIsP8AV/tMKbIP/bp6xkZDECxdbfZMWO7C8tL7oyMgp7Ax3K9fiz/MpdTVKIDvIfeq5+8xkZDI9PQyQdZj3ekBL1jcZHIEgeMjIyCM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52" name="AutoShape 24" descr="data:image/jpeg;base64,/9j/4AAQSkZJRgABAQAAAQABAAD/2wCEAAkGBhQSERUTExQWFRUWGBoZGBcYFxwcHRodGhoXGBkYFxgcHCYeHRojHBcXHy8gIycpLCwsFR4xNTAqNSYrLCkBCQoKDgwOGg8PGi0kHyQsLCwsLCwsLCksLCwsLCwsLCwsLCwsLCwsLCwsLCwsLCwsLCwsLCwsLCwsLCwsLCwsLP/AABEIAMIBAwMBIgACEQEDEQH/xAAcAAABBQEBAQAAAAAAAAAAAAAFAAIDBAYBBwj/xABGEAABAgMFBQQHBwMCAwkAAAABAhEAAyEEBRIxQQYiUWFxE4GRoTJCUrHB0fAHFCNicpLhFYLxM0MWorIkNDVEU1Rjc9L/xAAZAQADAQEBAAAAAAAAAAAAAAABAgMABAX/xAAvEQACAgEDAgQFAwUBAAAAAAAAAQIRAxIhMRNBBCIyUUJhgZHwUnGhI8HR4fEU/9oADAMBAAIRAxEAPwAYm5wa4iO6Of0Ue2fCL0m85PZqdKiv1XmoA/uCAtUUlSsZcrUE0dKBgGVXWp1kPyTHiW/c9/Q+QpY/sln2yT2onIl1ZCVJJxNmokZcMjAOyXSJBKT/AKiCUqOoUCQQNRUdY9Tu7biyWWyy5SVY1IQBhlpVhdssSuetY8t2hti506bOCEJXMOJwshjxAGeWvF47JVpUUedqblJsthbR1FTAB7UMgFt7OFXUxVvG+56MNUpBL0CXpzAcV4GF6bujatrNmJGH+Y6kiMrK2wmKDKl4+YcHvoRBWy7YMnds5BBfG+JXQPQdwfnCuDXIyd8BpKTmxI6U1+R8ImMgpAKklL5aE+NWjPydqgpWEy5tGdyEsOpf3QYsu0FnCT+Gkq/NNMw90uUkE+EbSzWSLVyiOyWsAkJShTV3sRA6YVCkVrfekya6ZcrCj2ltLT1EsMtX9zGFdlmwAsSolnJZz0A0haoNlq12yepOETRKH/xSkIP7wMf/ADRm0bLLM3EudiSXehCj1JJJ6OxjUJQ8RrnJSaqA6kCCptBpsjRMSlSZZLFqEhgeQDkPyiaYGzMDr5tMtcpacSTu0Yh39UjV3jP3WLywFSJU9aUpclUvElhmQuDGDkthZOuTXoJOUOWiMdJ20WDhXLQDqMWA+CoOXbtBNmikg4T63aAJ8WL9zwHFrkK3CqQ0dJi3ZJ0gD8SWtR4CZQd+AHyirbSFPgBlj8pc+KgT4QNjAm+71VIQ6AFKJG5m41NMusR2C3TZjE2dctxmopSOoCyknuEX7NdoQSoElR9ZRcjodD5xL2NTBtVwBrfZnfu3Faem98EtHLTJCfQUF9xT7/lCKMnjuGMYHImTQFqUgEhsKUl3414/KJTOSoZmtaggjk0XgkcYckA+kxeCAGHDz+u+HISNC311h19WdUtOOzlKwzlC0s/FiFAg0OsCrFtNoqxJUTSk1SfD0oKjYQwmYKpxBq+q/wAHEQyrOmYcLJxCrAsWqHqeRjs2UtVRLlye9cwjvKkp8iIGWjZglQmCcsTBqAKiuQfLpCrHG9xupJKkwsizigwg8meHY2IIo2TfxFWzSZoDKWmZ1ThPkSPKLRUNcQHHAVAfsc+UHSga5e7LsvaK0pGFM+YlIySksB0Gg5QorBdm1t1nB4ETXHX8KFD6WI5LuB0zEpFCmGLm4vWfveJEfzEyZwUpljG514nWkIkkNKUpO2yIKh6picNf5iCeQgLVkgJfN2qzA/WUDk3tLOcweP0YD+QYq+QiucdAAeOsQmWkl1MTFJd6yvbfo8Rm/ZY09w98Lpkyq09gh2INWfyh62SNB9ecCk7Rl9xIfizt3qp3gPEc0qWXUrPnn1OsLol3KrT7k4vJRmJ7MpGF3xBwf5g7Z74mCrZ8CQ/hAe77ASoBAKlHIJD+6LtsR2TiYoYhmhJCiP1Ebqejk8oeT2oTTvZfs1uSScaRTm/GnWkRWi9FZIGEcq+Lxm7TehwqWg1lsQBlmHrr15xfsu0kqckYjgXz90CUJ1dGg8eqr3CCJ6/WUo8itQHEhkkdO+IMJAbSOyprmlYlVP5D9oiHB2LchWknP66w6XITXECKEbpbT5tE8iRMmURLKicsKVHwbOGXnYZklu2T2L6L3Sf7TveUZJsLrghsF2SzMAUMQen/AOSMtdI1OBvr6aPPLxv9QrJphIJP8Zt84OXVt1LWAJowK9pnSefKOrpz02zzss46qNMnLJ3+nhiyx56/KGWe2JWHQpKhyIMSGJinRD0mIm6eIicWc+0O4k/9LwQDQRDFoDv4gebCJJ1kUgY1ApR7a91J6FVCe8wDt98BX4cp1E0xAN+3U9dINMNWaez3DaFZSJnehQ94itb7GuS/a4JX61oHkVOYySlTUKKQgoT6uEuTqXUS1fGGGZ2g3k1FCSAPdXTjDNpGUL3Ltsv5JPZyzifNVWGhIdiS2rAQKtypiEhcoElCgaB6DjBKxT1S/wDTJSfykp90OtVpXMpMUV8lHF/1PE+ok+DpjiuNEt27WSJ6BjeWugcl0HkC1D1OkEilNFJUG0P8imkADIAySnh6Ka+AjkiXgLy3QfyEp8gQDDOcWT/88l3NDOW2anpQu+pfKnEw+RawAU4QeCmqOVC3jAWXec6VXtUZs0yVLW+jHcxeJ0jSzN5PaFKRiOSQEjgKDIU0Hvh0090RlBxdMaJUpW8uSgqOZqH0dsB98KIFSSOA7j8oUPqYhnsT/Xxi3ZrqWpPaHcljOYqiSeCdVK5B+6LyL/skohFlsyp6zlMnVc57kpNDTjizHCBV8WidOOO0TTjyCEsSBnpuoA9nOjYQ0I6RRQbK9utkqb+Al8JIxGgLDNROQpkPfAedsqguUKWkaAsfHdHwghIswGQo9Ka8zqYvSXJbPhR4Kk4cCySlyYq0XWuSrfViRk4p0cRJLTLFQMtWPjWNRedkC0EAO+6OaiDl04xkF7PWsbvZzCPLzjohLqLd0Rd4+FZcReMvRz3RL/XEjRI6knyEC/8Ahi1H/aV4p+cdRs3aE7xkqYEOKHjkAXOWggvFjff+Q9fJ7BG07UkjAgqU+g3E/tFVd7RS7KbO9M4U+yKeXzglZLzEpOBcvBq+FiPL3MYvy7RIUNHOasRBfvp4vCpQhwgtzyep/QbdFnZkEKKTQh6NzhXpsmhiZaCk+0FU7wR7oJ2SQArPLN1JPu7vGCkyagZrA1qpPziTyNStDdNVTMAi6JqTur8lD3QQlWW0oD9qxBZt7Ih3d/KNpYEy5qmTMQT1Kmzz7MKIy1bTjEttkSkkAFMzjUIHi0xXikQXkvlI0YuPDZnrLard6P3maEtkhaxz9sB+6AN5XaqZM3VvniWS7nkdesaO1XfMmFjNSlD1ShKqjgSanvhyrqIyI5AgjkwpCa9PpopSl6mBrBdqUBs+LxIbplO+AOevmHgguwqTo/MfTxGURCWSV3ZZRTVFFN2SwXSG5gkfGLkpcxPozZg6qxDwUDHez/zEgkHl4/RjOdgUUhTL0tKEk9sVtkBKlEt1UIJ3Lfd4zSEy1WogsHeXKHeoAtA9JGp8vmRFizW6XLB7ZbS3ADpKg5cgEMSKJOWUGOV8UZ41zZ20SZhUrtlIeockzphPJcxgOoTE1nuoS1UbxxPzKtYms962TSfIA44Jqfcj4QWs1qsjHDbUkn1ZSJhPiUppXUtFN6/ESe7KMyQGYjPjAifZkCgNR1+tYK262S33FLJPrqZ+uFz41gb2Moj0FFXtFZc5uSUgViEpLszpx4pdzP3Xf/YTSmalw9X944wfmXslYdIFdQT9CK14XXJmDfQX0IWyh3sfN4HC4cIeXNUg/mD+YZ/CHfTn5uH/AANHqY/LygoieCGU/Wjvp3Rwlq08RAozZ0sb6Ase0gkeTfCJJN8SGdRWnphV8UwvTfYprXfY5frqlul6ae/KJtm9ucKexnk4aMp2GnpfOJZ982Io/wBaaTzs48j2pgVaNmlThjlIUgHNc4plpI5JcnwjqxLbTJUcXiGn5ouzcG1BW8C4NQXhR5lPsEyWooqrCWdCt080u1IUU6PzOXqfI2siUoBSZaQkNvYTvKH5lk4lDKjtlSIuzxFmI0FcR5NWAVmVaMQQXBOmIU5kaCNJKRgAS5UdTr3cIhKOlllLUhqLGxGItyzP8dIJi3EI7NLJQcwAHP6j6w5EkRUyow9/nD0pJLDWjDXwhLMSVwu9BkAfgKRxIyo7+XWOS0gEh6jSkPKzkze48zChGzDWuXHOOplQ4Ih6ZZaBYSHsQaKAKdf8RTvTY6WpOOWUpJyAq+lUtunk/jBLHyLnlEiaAg5DR+uWj9OUFSa4CYn+lLBYpUQD7NPdBOwbNoAC5gxFgQioGWamqekT3tOCVYmoCnEWyBUc+4GDXZOCoZHWG1srka0rYrNugBgnRIACR0SKd8OCR0fhHUsBSsdBZJc1PBm41DPwhSAkIyLxMA+vy4REn6pDmo56nlGMTolpCgFZV5ValWNO6KN52MAuOZy4Ziofv6w+XNKqB+OnWpoAOcdnsVBJJYkAnC5ZRqpnqeDmtYzGjyB8YNc+scGJVEivD5CNnZDZJKaSFTj7c0hNRX0EJDeJiX+vlIKUS5EoM+7LxDocQLnnlCaEV6hhJqCj093kfS/bp3tEsq7UzkOobr7ocHqSPj4RpZs0rVhSlBfTsZaXPIBMSJu8lKDuuoKJThqMJY5DjBcX8LGjlguUZGbs3LSMXZkpGZBGvHdpE9wWVKkKMtNCTo5pQOQO/vjQItCgMkqSDkQWyycEU5QMkhUicZskBKVVUjR+KTp0PjAetxaY8Z4lJNbEky51ipSYhNkUHof5gyu/FqGfgGigZg9qOdN9zr2fAPVKVxMSyJBJALdS/wAAfdD5gEJM0gMCRpnxzGXTWHTFaRds1x0BJYE5PFLavYuQqWFyV/iDMNn0b6+MiJxb0u6Orn0ZxAjOcZWmGUITjTQC2dulGJ8KSpDM6Q4VxOlGoY0c+yuHVV8q5cXDfGMpLvr7vbCa4CAFNoRqOkegLmonS0rQATnQqLg8XBHP0u6O92933PJkkm0jPqulHAeMKCXYnT3R2NbFpGcu6ShKyy0LOGoQoKw1YgkUemhyMX8YfLWjxi02oyZqlIoxbqOcaGxX9Lma4VcD84acHygKXYLBAcvl9cISzSmUKzywQSVhI/c/QfMiOFxn9cKRChxLkpLFod2RcMY6l6w+WE0cq7gPiYxjhp6J8YkcYRniJrkw6ce9ouSrqXNbsZUxqOSNTqSwSB9PFm0XPJkB7Ta5KPyIPaLPLCn4mBTCgSVRXvO3pkJddFHJAzPPkOfhyK/dbTNT/wBjsxlS/wD3FqKU96QrdT/zHnAqdsAhSibRb0lRqoS0LmE8XWWS0Ooe+wW6PPb6t0xRxFRaZvMCWpQUyoMoLXDtSUIwrUC1Ak0f9Ksu4xrZuxtgUpzNtCwgZdmgBuJ33Z2inafs+sKySmfPQ4cAy0t5KMdGvG1pZz1O9RHZ9oJKvWwHgofGLybbLUKLSeih84CT/sxLPItctXBKwpB8TSAF6bNWyy1mSi3tAYh1cfGFWKEvTIPUa9UT0U2iUBnVs1TJaRzpUnxEdlzbOoEKnoAd8MtKpq+PpEBIGfrDKPI1XgttP2iDWxkszLRvEkBJoajhlBl4dxTbZlmi2kkeg2q1JH4ciUsKAHpMuYS5ZkJ3Ef3OeBinZJperFTu4ctRqqOZ592kXZVnAQAHBzdKiAzZBIAGZL108WWeRoBURynQ2SpEImkOMsvlEkyxkZsGzgAIATFqy2hbAJBUU4udFEHLrrziBaRx6w5Fow0y5wQEyLAsBiCniDT36xZl2HD6yVAsSBn0CiksYqKnkiFLnV15QUAt2i4O0fskFB9kqfm5UQlqA5VpGctCVyyQvCQD6xZVcg7MX0NHjTKvEhSFEltcOmignLMac4rbSSETD6JwklJG6zE5DCTQEuDGlFSW5THkcGZ375L9bEjqPk8WZM2zH/zSAeYX8EEnwgPZdlkYihSzX0VJdkmtFpDFuYhK2dTLUywUZnECsg8KvTweINQTqz0o3JXX8/6Difuwdp3bFqBEtbA8yrBFMpVMB7MbrsV4ga8MQo/IOYfd90JIAICuZdTJH6ifh8iglYWwsKUb46iDHHq3Ey54Y/KlbMvfGy61EGSnEQMiKHkfOH3LdVvks0hS0H1MaXH6Rid40U5Lls+POGdnrHXF0tPJ5uSet2XpVlmNvWeck6gyluOrQogTbZoDdpMHLGr5woShTzq+JeAhYyOdNefKKASk64etR3HSNLaRjSQpiOEAbVdHZpUtKmA0IcE8BFsOVVTNmxO7Q+QJifQUr+0uPKvlFxF6TxnMH9ySPemAEq8g9UN+kke94vyL9AymTU+fxi0oP2IxnH3DEu+53/qSR1b5RYl3xaFNhn1qGlylE6ZFKNa+ECkbVLT6NpV0w9OXWD2yV5Wu12hMuXbJqB66gpSQlIckk00iXTfLX59ivUXCf59y3YbktNqXgmzLVhAxLXNeUhCahKiVknoMPIRorpkWaylrKgTJoBP3idUltJMshg+hPlCvq9TMKZEkrVLSQA5JXMVkFrJclR0GgZoEWqYpIKCKuHcV88s4g5fpH3fJctt7LnKxzFqVX1i5HBuHQRGkEthS+pJq78icoZ2RCMLOTkfrpBG45ClglQwgeuosBpnmeghKMUkyVgqO4nFmN3yGkWkWdevZnTJOnNoJqslnC0gCZPUqgI3UueCQ6jXn3RwWpUumCXLWlRSQRmGfeA3m074xijiUlSVFKVbpCQahssvrKLFitFMGQdyyXJyfccJ6ZHOsNVa1Yi8wZAgsWdqhm0rpnEPbq0Jy1L1gmKV87H2eYs/hCXMz9Fn1GJOh8+sYi7rtm2W2MpDEhSgACQpIBJwMK0fwq0epLs6VLIxJLIxFT4QCANV1Vq7CukD74ucTZQClByHQoO6TxByfiH1YxSORrZ8CuKdMsXIETASVkJIpgQFKU77oqKGFOs0oa1ahBH13GMTZ50+xnDNSSgmhGXcdOhjSXdfCVJGHCoO7FIpRq+t3O0LKNfsFOyyiexz3eOX0YbarQD6IOdHL+JYe6IVigLFsn4tnXoRSOIQDr5RMYcRyhxTuk4SySxLZE8Y5aZpUd8klICa5gJoB3RD2hYgEscw9C2RIyggLMmQCgrcOC2FlOaO7gM3fEJUTwpFy7T+GqrELcFga4S1cJOjZtvQPHPjGMW0kEoBJAcOwdsiWGtBD7VZqJYgle8UgF0gEmoKR1o+UdFgSWU4UDVMsLdQzbGQlg2uR4NAy221jhQrfVmQWz4NppBulbGhByelHJU9JlkbzqVibFu61KWzrxjk+auXLK2VhyBLjXTj5x0WXCAwIApkW0148o7eUwfdFocOSClkJJ5usjEBwAMcdqTPXS0xpBbYNpy14kBaiBukkeGEjzgpe1h7N09iAr2ipRPcHA8XjzTY/aAyZ6STQ0L8uMepXraCpCJoLpUACTqWzbpTwj0IrT5WeLkdybM4mUXOhEJKcRCavpl74sptCX3kk/pLHzBh3YS5hDKwAu5VXTgkPBEKRQeB8DCgjIuZRS4moArnMCTmc0kuIUY1mGtCZct8SgpQ0SaDqrLwipZ5onYjmhNBwLcBwFOsVLddYUnEGDrYBzhycjiWg/szZghCSUJmBLbpJCSS7YiCKPzDtCwjFR1dzozaoy0vgzttu9Bphc93vEMsGziVLAKSpzRKXc6sI0a7EVzVMjESsgCX6Lk+ilnpwi2uUEKSQlaaEGjVIZQFToWqfDKLrM0jkeJN2ZufstKSyUqC15qZ8CWzGI591Oca+5rCmRZMSAAZx0Dbobhxp5wNvG34ZZSmXLS1AXdVaPo6uopoBGgnzGTJDUSnJ+Z/iJznKUdx4wUXsQ2S7cRBKwk0NWoMeEmqhvChbXk0dmXYpRKiQd8JqwzDjk/LSLFrvBcwMpKUpJKt1Lcdc86QpFpUVFILhSd84Q7AioOYUWFRWIFbH2OSSEmYGSlwEihUxLuc8OcRzbWFLGJygH0UliBwTRhDbTaCskDIcPdD0SgB9V/gRgDZlvWoYAnAgF2FHPFSsyfLlDJcpWenSLaEAxbs8sEgKOFOWJiTxokVYRqNYONmOhrz+s4a6hmmsFFyUTZiUSsZSC2IpapYUSHLdS8dtvZpWpKFEBL7yqu3AYXrBMD5ctSswTyGf+IvSLvmkBWJkoonESw1YaDWOSb2WFJUMLpDB0A8q8TzhlonzJx31qNXCdB0TkIIBqpMtWJM0uGySMQPLQNGLv66FWf8AElDc1Yl0/FtI3Mmz8Y5brOkyikpc1fgQaM0FOjHntk2oUBvV+hqPqkFrNtBKVV8Or825eMZ297q7GaUh8OaTyOXy7oHKf68Iu8UZboTXXJvxbZayT2ySTmSo1OpL6xclWRJ/3pA5mYB1jy5aYnu67hPKk48KgCQ5oWqRCywxirbDGTk6R6rJs1lSWm26zJfRLzFdwAghPlXfKAUVzJpJ1/DHMkNibzjzq7rrTITibFM4n1XyAGqodMtBJLkknN453OPETrjgfMg5e9/IW6UOEPRKBhHeouonrAZNpShyhIB5qJMVyqIFzdIHqLRWjgLi9CQhL0JJYkUJYOX0yz5wjPKkKJG6DhJBGr5ccjA6VLJz8olNmielFNTA865VglSCCDpkRGq2W2lUkdjNG827iyfi2RLUaKkm1qAwAuODDvYwlWbtdB0y89Dzi3VfEvuczwJ7xNIZiWU74iN1shxBflE1nSFCWlRAdTOaUfLE1M3q+kCbDbkpITPBI9vVvzAZ9RGiN2omoT2a3FcJBceXdWHjJSOWUHDkFKWXoS3dChk8KQopIqCxhQ4hmr9s2Fcuzo3uyBxnQrU2LuGUU7ktyQezmFsJ8ngrYpDoVMWN4q4CgIoMSumiXzMDL3ulK95B/E5OQf1KU3kIjimvQ/xnf4jHfmRpLPKSZa1JOFQOIb4AbLChDEqVXNwABA2YtSi5rRs/IRn7LPtKKFGLvHzeLovlYbFKWG4B4u8bXBwaia9JNBoflGyumcFJlzAxYAsoOmvtA0Z+MefW7aCWpJooHoI0WwF+pUkyz6rtzSc+rZxnCWm2bUro1dsRNWkTFJUwZIUciAKAHlyihZJzpmKGWLCO4V8yY3pAVJJQAiTKCt+YScQwvu0YAk1CWyjzjZ2e8pYoWWT4xBodMsXclwX4xNMUArD9ViOVurb1SXieegYngBJ5MmoLgddBEsyU2tW+j0hiJzBqHu+MR2m8FqepIJc8KcoIC796KUBG6lOZpVTVDnM90VZpSa8eAitbLWBvKPCAFu2m9VDDn/MYdRbNEqekUUWA4xGq/ZKaYg+jV84wy7atat4kvRoaLO4NWKdDQ8xG4KLEjazdp5SW9J+mcWZ9/wAsHDMxoOoUkgju0jDzZIwhiHfIEnhV2ESrlbhUV41qNRUkAaknjAsbpRNxdezMm8ipPbBKkDdoC4J4OMvjDbZ9iC01Folt+YEfOMPZAoKBTnp840l3baWqSThWVigKl7xAGiVGoB4RSORR2ZKWFv0srzPsomUPbSsBLY2UE65EgFWXqgwIn7PSbPacMud2+BLqVgKQFHQOST1pGqXtKLS5nLIABZqqGtMhy4CMndZxTVh6ljAlkbiw4sfnVonLu7kQ6akKLqS36fL65xPNITTM8PnEYQonh3Rxau56WnsD5llUxIYgUJ+s4ry0uoQWXd7Zg0+soXYAFmiqy7E3jHSCzsQKPX4c4aolXAiGLdxEqJZBdqZvwifzHvsSyLuWsFSUEhOZGkWbOhKgMVFBwTx7o4J2AAJWJZVmMTPwJ5dYEzraoqJPOsI4ykNcY7htYRVJLvkdX0ird1oElK1oKkLTWhoeqTQwOTOJMdzUx9YEGvERXFFw7kMrWRcBNP2mH17PLUrVQUpL/wBooIUYz/h606IURpCj0/6fuvueVU/0sOJnOojdRR3NctHiNc0GoBZ2qRXuAp/MV5TO6jQd/hFn7wJuFIlpSEhnSKmrus6mJ6UhtTJ5FnlrBoygXcrAThAL0NSolmaJZV3yymiphWobqUp9cqonNyG1AzLRCmxa5DnFuSoJYiqgaEFm1cQjYShbLgWQO0lhTkgJUGW4zbXx4QJl2JUleOS4KTVPrD5iPQbg2lSiae3BGJ8U0emEgH8NBNEgmhUK1hm02zmJS5gEuQadlKCnUpLPiD1ZqkqYGrQym1yLpQ+4NqxMklKhjDF0OaEhnAeqeUZnZu8hLnlKvRWW74FzkqH4ss4Vp9IDX8wgdPtKlr7RmVm415wyxpuzOR6rOsT5ejxjvYszvSBey+0Ho9oAVgbpNRyLZODBy0TVqUVzFBSjXE/lwfkI55KmOK7RKVMHaqCEjiDWmRbjDL8vmUmqZbNQb1CdGS0QpUHZQ+hGWvy8gtRCfRyT8TAZSEdT3Kl5XmqaqpYZcukUTZieBhq0xYkqOHEfaYczDcLYsW59p3QiXLwJYOfSUojUq0D6CK+D6MTSKrbhUxLiLOBQ5RNtlEUocFROp3qnyhMnIiNYKQ2Ssh2OYbuMXbKnHRRwpAyAz/mKW6+sFLJII5wHuFOmXBcYVKxhaUBnCMyeZ4RmVWdUmcJo9E0Vy59I2NhX2X+2FOmj1YHgDrFG8ZPaIJbLk1OEJGTWzLSjFq1ygctTLfRVehgp96ThehekZiRbQlRkLOXok6jQRbSSCx/zCTwjwzpF2baWAOop3RD2rtzinMU5aHSzXkIyhQsp2y+tSQDUBWYfI8oG/wBQUlb0rmMhE9rIIpA3A5q/KLY4ruSnJrZDps7EoqYB9BD0TIbNs6kqZjHEKirSommyzLmRNJOJYbN4qPGm2N2c7ecEqOF3rqABVgc4m1QXI0F22SWZSCUTCWzr845BxFolSvw+xEzDTGVKSTzw6R2KqCOFzk33PF543Qlq5mLdkmJQK5wPBJPOJG9ox0NdhLLlptmOFLlqFcois7EgJHUn3xdnWVSkkhgxSlKa4phVqkRN7bIZDlWoFFaq0b4mH2ecpeLEpSiSKZksGG8cgMopTZCpailQYpLHkeoiew25cqYJksspOR4OGo+tYWgit1kCFp3goLSAvDkkqdkkt6QgQmwZgUI84NW60IMtCUBQUDimKUp8SiaMNABB6xbPS5lnmTcYRMSqgORHHkI2vQtwxhqexjbrvXsVYZqcUsmrZjmPlBi7tsEgkKcpc4TqBpSBe0NgIDociu8zJP6XqesZKZLWkuHikFHKrRpqWJ1JWj1G33qn7stUpb0w0zr5wCwkYAgYjQYWc/RjHybxJIBDV0jcypCjgWnXCMTsxOURzQ0VZ0eGlGadFK1ghSnz+PCJ0Sw8tOiElR65wrfZiJhqCxz0PSHWdy9IlexZrcgTLOAnVSotCXvADJIf4RKUANlEAQKsc4R7jLYQQrAVA6nXhHXOJKeCXjipRYJ9Xh3xx1Ak6kNASC2jiVMkqIHpNlBOReAxJQ1KlRgZXCE83JhIfEs8mEPYlIPWS8ZZQVLxEuQAOWrxUtt4FRHsgM0VUoZCRyhICS2bv5QvO411sjP7TWUkJmJGTgtFe7toMICV7w8x3xu7ss6CWWnGC+7k9cjGYv8A2UCllUpIl1O6C4HIR2YZRnDTI4MznDJqgPkzUTA8tQL6GhiwzGoI90Y+ZZJ0o1Seoi1Z9o5iaYu5X8xpeGfwuxoeMj8So0E0FuNYrzJZCg8V5O1b+lLQfKLqNpZRP+gk95ifTnHsV6uOXciQoh2OdKxes12TpoARLUW1Ap4xcuu/UuGlyE8CuvjDb82ttU15aJ4ZzuyU4U/u4d8BKcnVDOcI72SpudMhQ7UhczSWmrdTHoVybOJlysU2eEzJiQcBG6OAcco862bMwWtMqaoKwpBFMiWzOsetWib2QT+HKmIcOUFiaanMQVDS99znnl1qo7IEzFISSmpajpU4PMHhCijPUComoqacI5DEzy52y8YibEY7MW9BEtlktvHIRfgQkRKYEcaRZu69FyZqVneKXYK5hs4mFnYCYpwjj7R4CIbytomrxBCZYCQAlPLUnUmJ3YwXsF/SigSloCJZZU4pDqmlOScRqATUwWtN1WZctU1+yJ3jgqlAL4UJTmVKpTvjEERJLtSkkEE0II4OMi0K4oKZbtl1qlzJaFtiVhUUu5SDVlcDygzOWWWkUGGo0cnWB10y8Rm2mYaIBJJ1Ji5cn4pUVPUAnh3nhHN4hNpI7/BNRlKb7IoyZImKImKL5AklgOASMzyhDZYEEE4QTulXpN+mD0iUmWpkMSc1n4cIfOAJxK4UbUxopoTLn1cI85vi60SppSmramC9zTu0lADMceUO2rkAqCgOsZ67Lx7KbyJrHVKLyY/mjmw5Fjyb8M26LsCpePE5fI8OUJNnShLnPhBC6LwlJTjAxTFZJ0EDb2SXKioCuQ+XCPPi7dM9WSpWimu01ypHAXbdNYQQnV3asWH0Cg1Iqc7fuV1FPEvCKPzRYWnkIiVI5M8A1kkqQdCDEq5LIcpIJNDECHESmaSGJoPKA0zJkdotAIGEHKJLEQWGAFXExF9zJO5vQZXZhZkVBExYok581HpG42Q3O7G3axmLHsgD5wSN3g1OHvilc92zaqSmimAJ+ucH5WzaQodqSSz8ukVTS2RyuDk22Z202BKjmlhw1iva9j5E+XjeWlQxPVicIyA5xtP6UhlYZYBAGlS9IuKudEuWHQCogacYZZGmboRfJ4uNjpRB9IHrHRslJSzlZPWPZJmzktSMOAYiQCTx1ZtGgZathQQezcNmdO6KrxD7kn4aPY8/sezUkALwjDiY4i+j5Qcs1kSEkJZlflYBIqTE9v2XXKO8kkUBI4njAzau9RZrOZKDimrYKPsDg8aLeR0LKOhAu4r0C7cpQ1JSOgyj2q7bMgSkTMlgUCjRajkWOnSPmy6LQZU5KuBDx79cV8JmIR2iipIbCOEPmjUiUHaIrQk4i4GemXdHYmtmDGrBiwvRx9ax2J0VPIJCEgEqoB74dYkrmkISndOf8mLd62JEksshaiHwpNE/q5xUXeKiMI3U8E08YfdihLayzKRMloVOTNaWKIyR+XrAMmHKW8SWEy8YM0Eo1AzPAQapGG4wOsS3fYlz5iZaA6lFh8+kSSLqVMWJaUK7RRAQhqkHXo2sbS3SpdzWXewrts4MGrgHD+YF+xgTf13MEWKWd1DGarzz1i4mQhEtKJeQ8TzMUbvSpKHLqVMqomLiiAMTaMPnEpew6JEKCavvHjHCkLGbE5RnzNJLvlxi7ItVHNGgOILEbq7R0k8f8xhtoLmVImFJ6uI9MkXgAKUoX784G2y7EWhwQS/DOGx5HBizipIwty38qWWJjVXfaZa1hat4CuHidIzu0Oxs2zF2cHhmOsBpFuXLOoi08Mcvmg9w4vEyxeWfB6FbLUlaXIZegA05xVUwAgHY9p6MsBUFE37KW2Jw2UcrxThs0dnVhPdMsFZy4Q9KznwhqLXILkzM4eLXZghjM1enuhN/ZjjULfvyi7dlyTp8zBLQS+ZyA6nKKC9qrNLIZBU0Uby+0S1LSUyj2SD7FCe/OKxxTl2ojLJCPc9Et0yx3WnMTrYQAmWkulJ4q/mvLWB93XbMnL+82lTrWdfRTSgA4RmthtnlL/Hm1JdifMxv0yicKVnCgVCulaws1FOo/wDRoN1b5ZasktZAkncQSTiPHrE820pOEqdSk86UijarWtZGEEhRAHClI7NupY/1FANRUD9hi5MvMqU6UudAOUXrGiasgrDDIPFKyW9CSBKRiVliOnOCk614A81YJrlkDGr3Db4RLIZJfIxMJZ4uOHKAsidNnqaUkkP6RyEFpl0TJaCszHKatp0g1fCEk43u9x6EpOITBn8YyO2f2dS5iHlnfzoM+samRbyUgmUopNCohm5wSRJwB8wTny4QYv2JTenn7HzNe1yLkLwqBB5xs/s/vrKWs7yC46R6BtlsnKtUsvQ+ooZg8DyjxuZKmWScyg0yWfEfKOlvWqfJDSlvHg91Xesol+2H7f4hR59Y9opS0JU4DjJ4USoJh0ly8c4woUWYgxMXrvlg43AO6dOUKFCT4Yy5PR/sjSFT7QpQdQQgBRqQDmAcxHnm2U0qvaZiJUy2Dl/fHYUNH/IHy/oaKWfcIdOjsKOZjgyYkYzSHz0+jChRkBnJOvWC11FlUpQQoUZmRPaBiUMVd7WusYTbuzpE5bJA6AQoUbD60DJ6TDKziaUo8YUKPXfBwLktSVROhW7ChRJlkVYms5yhQoMuDQ9SPY7IlrJKam6MugjQ2P8A8OH/ANh+MKFHlLj6Hqvn6nbN/wBzlnUE174oW1RM8uXqPhChRkbswqpIGQahy7oFIOKaAqvWsdhRp8BXBuLEGQWpTSIrEcUzer1rChRV8ROTtNhhYoekVbvrKD8IUKOvJ619Tkj6H+6/ucloGAUGvxjyX7ZJQCpJAANQ7V01hQojHsdOP4jy1Si8KFCjoJ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56" name="AutoShape 28" descr="data:image/jpeg;base64,/9j/4AAQSkZJRgABAQAAAQABAAD/2wCEAAkGBhQSEBUUEhQUFRQUFRcVFBcUFBQUFBUUFRcXFxUXFBQYGyceFxkjGhQWHy8gJCcpLSwsFR4xNTAqNSYrLCkBCQoKDgwOGg8PGiwlHyUsLSwsLCksLC8sLCwsLC0sLCwsLCwsLCwwLCwsLCwsLCwsLCksLCwsKSwsLCksLCwsLP/AABEIAKwBJQMBIgACEQEDEQH/xAAcAAABBQEBAQAAAAAAAAAAAAABAAIDBAUGBwj/xABDEAABAwIEAwYEBAQDBQkAAAABAAIRAyEEEjFBBVFhBhMicYGRMqGx0SNCwfAUUuHxM3KCB2JzorIVJjRDU2OSwtL/xAAaAQACAwEBAAAAAAAAAAAAAAACAwABBAUG/8QALxEAAgIBAwMCBQMEAwAAAAAAAAECEQMEEiExQVETYQUUInGRgaHwIzLB0RUzQv/aAAwDAQACEQMRAD8A4bMiHqMBOhez3nmtjH5kQUwJ0q9wDQQUU0FOBVpghCRSSRAjSEE7VPqUcolxg65fzEc4/ehWbNnx4Vc2aMODJldRRAUIVjEYeDadAR5HS/ooWIcGox51cX/sPNgnhf1IAYnimintctSSMrbG5EQESkCiKsIak5gQLkC5RsrkjemZkXJhCS2OSCSmpJKgkKEUElRApISjKFthpIUIQjKUoG6GqKY0hBOQKHcg9jAQmwnEpqqy1EBQRQQ2FQEkihKjsnAUkCUlVF2i0EUwFOBWiqM97ug4IoSkCpuZWyPcclKEpSrTYMowDKeGWk2Ex/YbqWlhoEkTp4d76E8gtTB4AukmYN7x4fL3j0XM1XxBp7MXXyb9NoE/rydPBVw+GMmPCIBBHxHXpaQPmr9Phnh8UWEEzqDzceUlT0KTGjLc5hsRsAJP73VtlAvY0GRJlwIHw7DobC4XEk3J3J2zsxioqlwiBuDaQW5QZsJgHMQAC2df7rAxuCy+IDXUdea7yi0SbSQY2scoGvPb1WXisDJIIi9wpDNLFNTj2KyYo5YOMjicyLXLRxPZ6rnIYxzhziBz1NtFTxOAfSdlqNLXaweR+q9bg1EMyTi+vbueXzYJYm1JfqNlOAUaIctdmWiRwTXBLvEC5RtFJMjcoyVI5yjKUx0QJBBPDEKQQCgQkWwgoyClJAoSgYaockhmSlKk2PgosKBQJQJSGzSkIlCUiU0lECwyhKBQlFQtyDKEpShKlkoKSEpKiy0kkGJ3drZRhsCcEMqQVOy00OhXsJg7BzgbmGiJ1/MRyUOCo5nX0FzzPQdSukbhGjxHQQTbl8gBC5Ou1TivTj17nU0mmjJ+pL9CvQ4dmEnca6TGhPsFLWx81RSb+dusC0gmb62/RXn07XGzwBAMiBE/NNocMnECoTAAgAActz66Liv2OuLD8PiY1Dcvo0D7LWw+FgS4xA6TKDNXgSLAnQWjb23VYcQfk/wwHRIAdmAaIN3BsFxIdYSEuU0g0jQ4fTyuqEjKJDzM79PRS16LT4nuDQTIzWkabyeS5+nxOvVccxFIbwYkDmTcq/hMI3k955mR83XPsUiU+waiXqVGkSYL6pjRjQwb/mff2byXLdroygj/ANQ5bXgg2+QkLusE6o1jg1rKboGV5kxJ2bESOttFzX+0RzYguJqZwS4tDe9EalrbBwkiRqI3WvQX8xBryZNb/wBMk/BwSSRQXtTygigSpGMRLQpRLICE0qZ4UJCW+BkRBTtChYpQ5XFlSQSFC9qlKjcEUuSokZTU4hNISWNQpQJShAtS2mMi0gFyGZODUQ1VsC9RjJQTyE2FNiJvbAmp+VAtV0DY2UEYShVQVgSSSVUSzUeUwPSITCVrbMSQ4uTUJRCByGRibHBMFncGxr4vQaGI6G4P1XT03A5mtBhrQJ2OadB/pVTs5QGTMCfEAxpFvhHjM6jYefut5mCDQ595cGg8oBOg53JXk883LJJvyemwxUcaS8FV2DgEybAx0GhTa2Mgw0BzrnpZSVsSSZJysB/MNdRfc3GnkomsLh4fA0nYQ45gAZ/kHz8llnM0RVj3OBEVXEOlpygfE3/KNbT91O5jqnhaRTBENtLo0HMDTqbKfgXCW53tOky68l3hb66/RT4/jdP+Np4QUxmdEuA+EkFzQBPQGeunLMnKWX04K3Vv2Q5uMYbpOuyOa4fg+7qPc45sz4DiZdcA26eS2OIcWoYZgNQ5nHRrbuPXoOpV2r2ffWLocBFTwkHxA5W3DtN+UdF552wpZMZUbmc4tytJcACCGgEW1HW08gnaXSfN6rZNtRSvjv8AqBqNT8tpt0UnJvv2PSuG8Q72g2oBAcAQCZiTcTvp81mdquGl9JznASDEawDYGehA+aHZ2tHDqPnHvVK2cW0OY9pFjnafIk/dXkTxZXtfRuv0YMf6uNbu65/U8dcz3Qyqeswmo9oa4ua4tdAJuPLnr6qSlwt5EnK3/OSDHOIXtFqsfpxnJpWeTenyKbhFN0QtUVQo1QWmDHoQQfUKIvTlkjONxfArY4umAppTiU0oGGgApwKbCdCiRGwhJIFFMQNgyoZFKAg4K9pW4iyIEKQlMKFoJMjKSeQmygoOxsJEJxCBUoljUIRKEKiwFqYQpRTSNJSi7ICUlKaKSHYwtyNapSCqVmQrbyqlUrTkow47GBGUElhfU6kVwekdkuHn+HpO1aWk87lxJJuQLADbyWpiqZtmBtZrRvbfl5/2WRwLHkYLD0wTqXOg+KBULWMHmQfQFdViKDu7L3CJAAsbAbDovLah/wBWSflnbxL6F9jnXsDnSRdpbAghoEiAOfmturWZSwrspaTDWkWPjquDRI83ewVDB4QOnlbzmQT++q1MXg++whazKKgqUneKJLWva5wadiQNliywUpQUulq/ya4SahJrrQOH8PaXvDiDLjE30A0nzXKtpf8AeGm2Iio0C5MjurEkk7Lpw11WoQxwpinVeHk3Mw2IA8oupKOBwuEqnEua6pVJMVDmcczho1oGVtpC06aSw5ck3/6jX5oRqI+pjhFdnZoB+V72sEubXJeNmtLG5S4nQEjXouH7TdlDicXUql7KYeRDWBz3GAAXEmGgmJMErfqcXd3tYsZkNVzXPNQ7tEDK0abb7rKxuJfBms8AnY5f+c3+aHFllhyPJjfLVBThHLBQmuhNVpPoYTuKJENYQHPDWkunNJJMDX0hVsXxphAD6gc6BmyEnxQJ0Jm6wsdiaTRnc4OAI8RcahmYBhskXtPMqPPpDHnqQ1nrr+iqUnJ3LuWopcIuYkse6GurnYDwsaOep/TZVxWpts2gXkiSXVDF9bAWULsx/K0HnmJPmIaFIKzmUKj3Na4icsjePDlBJ0NzIM2EbqKiNHPY57XPdlp93FsgJIDhaxde/XdUGPzCRf8ApYrR4li3vqNNYfiFjS5wGUO8Ig5RaYMeizHU3A/4ZAudfnb0W7Ta6WG4dUY8+ijlqZNh6Jc4C46wTHorT+GEbuP+krKLjs0C/O/kn06rps2/U+nJOya3LN3F19gIaTFBU1ZaZRcXWa4ieR0noFpM4KSJyvuG2h2/osajhHO8UNi5N7/RbOGe4tbTYyM1vigSDvayVn1WTI006pdmMw6eGNNVf3RVx2BNIAnMJMSbD5qj3j5gQeX7C2eKUagoEuYYbBuZGsTa+/zWCHDbRTHqMyVqb/JcsGJunFfgsisRqBPLf2KYcUOo8wq9Wk0sMgF0HLa4PQo4e1yJGY685Oq3/PZ4RTbTv+djI9FhnJpJqv53LLHA7pOCFOiX6gax/ZCpT7sS4ujymOvOE/H8Ui+Jx/Amfw6S5jL8hlNKc4OBgg+Y09eRQLF0MefHlX0OzDkwzx/3qhhKEpz2JgaUbAQ9rU8NCZCStOimSgBAt5JrXp2dMTTB5GkIpFyKosm75R1HJia4oZS4BUeRwKSDSjmWZySZsUG0eocA4fdtvDTcymDtMQT/AMpv/vFdxXonurwRFvOOazew+CD8HTqGfGM/IfE+Fb4jjyRlZFjqfhH3XkZJ7rkehTW2kZFer3bJsCSBFp1klV8LWebMaWi93XMgT6T0UdWs0VLkvebQIne17NGmqsMe4uJzZBFg3yAMuIvbYIZOwoqjRwYY0AvNzLtrkGZyi5PpdRcdxbjh3llOWt8XiORxAB0FzNwbxosvgtUDDtDIzGc5J8Wu51Kix/FAHdyXEuLC5zYJhjiG7bydBtPRZHmisix9zR6TcN/Y5qhxt+IDq9Q93mcYbSGUC5gFxkkmOfPktGnhwTnFPPaRmOYn1MrP7MtpDKHybv8Ay5wIfOZ0CWzmj0PNTdpscatU0aLgaLAB4bh7iJJkbCYjoSs+p1EseXbFcLq2Nw4VKFvv4K3HQCykYF67I9wPur9DB96S4n8NuugmN/JY3F5DKQOves1PkJMe6f2ic+lw55D4bUeGkETOY3DXC4kA2MiOWiZqpS9OCg6cnVlYFHdJyXRF1uMw5k0w5zW/nFrj+WfiUPFa4dhXnQwJkXuJEjY3j0WL2ZxVOnhXk3OeG+ZAHpt7LRxzwcG5387QTCvSRnCTi22vcrPKMoqSVP2M3iUVTSkwG5GuixDTbUgxfprK16XZfvKYeG1IgFuZwgtsDdo8z7Kg2iHNe3SWsiNj3bb+8FY/F+3GIgUKT3Uqe7QYIcf8SXC+XNmgBaM0Jbk4gYZxUXuOirdnGg2pA85cTBJboJvz0ixVXEYAW8AGtw07EgSdtJ9UexHGX1KraReXtIdd1yyxMybhs2vzWvx9zqdOplgmCG3EEOdr5XUx5mntYyeKMo7kYGFq02Sx8CTrMa87rqOH8MpgscQ3mPE4D3B/cLzNwa4+N8uOupC63gD3Usozh1N+hH5TE/or9eO5J9xHpOm0bvbOrRGCqZZmGxDzqXACQfiHMLznBUc5g5ojZd3i8a17HskSWlt4OpF4K5zhjHUpLwADA19eYW2Drgz1Zl1aEGIkA259JUlClmB8JPiMkHS8iQrmMw0kvhpzG1rwdD8lNw3DBofZpOaPIZQQtEVbAk/czMJjRMGRO0euxWlxHhjogkeMWIMj78lzFKhlxTWscTLwJN4zEZgecSvRONYZroEAgEjTSAOtjdLknCTvqiQkpxT7Mx6NHMDtLjPy/VMxGBDWknbceQW3w/BzhoMSHu2uPHz/AHqk7hpcyo+Zyvgj/S2IPqkO4u4sdxJUzm8RgHNGYXbYzylVC9d5h8BnY2xEtG1jsVyvGeF5DmbABJkciCRboYXZ0PxF5Jelk69n5ORrNCoL1IdO6MrMiCl3aIprsqzlcClEFOFNIo6YNhaEEAirKIMPVzMa7mEQFDwyt+Czy+hIVlwSIfVCL9kOl9MmvcEJpcldXOHUm96wv+HM2fKRKqaVWXGTTqz27sy91PhuFpvGXwNDwbEEguA+lkzH4rxhgBBd8MQL9dwucxvHnVGsc4uytIbBLRLg4tNQhvoI8zutrj2LArUCwZTkN4FyM2oOq8Tnzct/dnqcWN8Ir4/CGm9rTBlwgi2octPi2JY3DhtpLmtbFzmHi26NKy8dVLq1HMZ0vpoHDmfNP45XgN/ztjSwyVN/QLnzy28T8v8AybFi4n7GZwrO1oDXRa4c3MCSSJ+IWWS/DPOLrvcbyWkgENtAi9zELc7OVGvbFs0abxJ/VUcY4NqVwYnvnRYzqs7lL51qu6/A7j5f9GVOzWDp94zYhzt7y6oBI8gIWtU4eHYmsTJioRd2wtC5fg2OyuFSPC2oQ+QLEOzQ0C8mfktPB9pxTqVHlpfne5zb5YDjaTebIviGjzZc0njXWitNnxwgtz8mZ2jEPA5VhHkHKLtfjGnh7WWJzg7agx+qi7Q8cc6m5wY1v4gcDc3zC/IqHuqVYl1fKBAcZLgDIkwAY1HJdaWm3xx8/wBvP7GJZ9rn7mBg5Zh3G48U335WXUYbC1X8NbDD/hMIvdwjUDdVeJ0aLaYFODcw1rWvESPita2klTU8U91LKM4hmVoaCALW0ED+idDHtk2xMslqkOYC03j4KbrEGPAJNvJcb2pwv4+Zt2vGYFsnXX7+q38LVNOhkrZhN4OYzAAuAsLG0SXfhkubtNo90/07YndwXuzjmtrUSWCxBdYCbXmSPqui7TVG1qMlwJa8QM7SYOsRc2iVxOHwdRzxBa0zYudGl7FbVSn+LRLiCGkh99cwAtHUBXkjCeaM5LpSdd6LxynDFLHF9b69rKvdj+Uey3+y9GWPP5adRlr/APmAj2lWf+yGXPd3kQCXaTfdQz/DtqAeGlUezObGYPhN7iJOmsJ+ulj1MIrGqaafK7d+gGkw5NPNvI7TT6X1KmIMum0g2jby9ksK8k1M126tFvjPKfKeSZXqUgJbVaSNrDcdU/g/EKAqkVsuRzdSbBwIjTmJWbPBqNrqjRhkt9MuYaq4vy5Ya2Gi0FxgHUe1rWKNcZXuytJBMEkFotyJEE7a7KDA8ZptxJa0jIagLSJIiBEWXQ8eNN/dFpB8JmDJ1sCuXilkjq1afN/Y3ZFB4HT5R59R41RfW8VFsZoDvza6my7rF8ZZTphzxmzGIAE7H6rynA05rAT+Y/Vd7jeCVcVSlrrUHAwZ3gi2m3zXTyZNsHKTOfji5OkjpMA1j6ViSx/iBJvoPi6y1aPDsCMj2CHBxG+2Vswd9+S5zGYd9LABuUA90bg83XDr3tKu/wCz6oRhvE6DncGi3IWF+Z+aS8q27n4G7Hde50wwRpnDsguzVHDc+E3MkbCyxu2PBwyg8jQAkejgf1Xb8JcHNpGpZ5JDdpdvI2kNHuq3brANOBrQZAY8yLw5tyPdpUwtPJCS8r/AGW1GUX4Z4VmTmhMzJwK9umeSZIGpzaaa1ycaiYhbskyoKJ1VJXuRW1mRwur+E22kj56q81ywsPxDLSj8wMR0n7StA8QYADMyR6ea5eDUQ2JN9Ejp5sMtzddy+Sk16pvxzQ6Cev8AdZtfiLi6Q4wNNkWbVwx+4vHp5TPTuJDLhafW/OQ7K6Sf9R9l0PFsc3vqMOEZHfDfd33C5Di/EQ7D0mjVrG2/miAbdMqkxGKzFjgIyti+9l5DLp98tzfHK/NHp4ZdkaS8fsdFxHiJ7yhBjW55gHRScSx5cJqRYTa0mCJk+Z23XMNqufll0BshuWxEi90yo1gPxSZveTrfST7q4abFBRVXt6WSWecm+avqWeA47IzxEzeAAeZieYunY7tCyk7OWuFoAGk67SocJj25fC2db5B/9iFl8Xe9zDMwPFq3rtEfNaE+eBL6BocYY1pF3ZyXGBcF0DfTTW6ceIGJFO3+8+PkAueoYguaDlaIltySSRudt1bosLj8QtyH3lE2wUXH48n8lLW8tc76n9FL/Fvg/iNHINpgRy2WdjhUAgOAlwEwJup+7DR43OP+o39lTui+CQtcTd7jrp19LJzXOMy+ra8ZzbXZChhA9pLWPIGp8ZHvoq+L4eAx7mucIEwCYVR+roRqirxRrck84Akz+qzBSaTaLcyL+5WyMLTZR0AJbrvJHupMF2RxFRmZuHdBuCcrSRtAJEq3khjX1tL7sihKT+lN/Y54honQk6X3W5gK+c0mZmtkxmJBdJMAATryWfjOHlpLXNLSLEEQRHQq7wwMw+Jo1C3MKbg8ttJynbroR5BMkvptK/AMf7qZ6JieD1KZ0HuPdYHaT/w7hF8zeX8wXc43D99SbVp1XFr2hzTBuHXGui4PjeFcCQ57iJ0Mjfkufo9W8txl1OlqMKirj0OWrB0E5bKnVfI/ot1zjmLNRzMRaNI1VfG4IFt4sfquoo8HLfUy8NUDSCNiDvsuv4Njc9MxNnA+4vHPRYmFwLQPEJBj8wbGvPVa2DqC7QBAAImOZFiNP1shlCqkHjfNHJcOoxiPFs5w+q9d7FURU70BxAytmI3nmOf1XnOJpOknKSDputGrVqMYC17myL5TlOl5I11SNRi9bDLGuL/2Mwz9Kakdn2qxAY11OJyNDTIA+Iyf+r5qTse6n3TGvu0VW67yacCD5Lj8LinvpvzkvnVzjLhYHdaXC6gFNwAI3B/lIvI5XhAsKjj2XzVBSybp7u1nrOGwjHvpZYy03AtA0kAi3rHsVW7UYctwlZswHUsQ46RJvPnY+5VfsVxUCmG1HjNtqXH0289Fq9uqw/gsRBBP8PXGosQw2+aRBOD47USb3ceT55Zi2TAIlTZ+i5MuT36T3jpB+G+nMGV6fH8Rb6x/c4MtEuz/AGOp75Mc+Vyhxr/53e5T/wCLqO1efePoj/5KPhg/INdzppSWXw/HhrYeS4zbySWmGqxSSbkkJlgyJ0kYScHIkGJ+iNN0bT+9l5g7tEwYTdLu7je4+8JrXk6THLZbBx9MYZrWj8XO4ucWiwgZYPK5slznJDIwTJ8JjiagcZcYM+Z2A5C59FtVMQZAJMxIgRvG6yOFYM3cfysPubfQrdxGJDq1MtZAa0AA+etkySfYrcIfG0OBm9jJnlqruIw76dMuLQBpFpE6GPZRcRqk1WVcobl0HMzN7rQxGJqVKbpjLHiiLiQSDbS30QNS4f5B380ZvBaDqoDQY8NzvqYi+tvkn9osEKLIaXFxEP3YGmzZP80/JHgeYOfkIaBE3PUW+a0eK0HjDkuIInmZnTc6oZqXqRp9y4yTtM4nhfDjVY6ZDGSXkCedulgfddp/s+4PhDnbVDHVHTAmXNZEG0Q0nUEX8t+S4BQJJvu7mdAY/VbTKRp4mllcf8Nxm2+bn5KtVieSDp0XgnWXyUOL08pcwHMGViARBBANjI6LW4Dw+jUczvC258VxMax0nT1WZxWlZwNz3kk8zIutXAYENp59CC2CItLot/VFmTeKr5oJUsi+52/EcfTFH8PL4YaxuUhvQWGl15txKnlFdstdESWgtE3kBpuI09F0NPxEeJwiTIPkfLZYfEtKvUXnUrD8PwrHJ+5s1U96XsN7H0qdTHUhV8TWtztbE5ngeERveD/pXf8AHcZOapFfKz4adIOY6q+Y8Tx4g0HYes6Lz/swCMVTI1yN013P6LsajnHLJMQTc/8AuCD9U7Poo58m6TEQ1LxQpI4HjmPrVMpr0H0w2Q1zu9cSDfKXVLnQnXnZZ+KqxB3i2+66ftaAQ0ADRp98+/suaxOg8v1XQxY1jhsXRGdzc3uZ6ZgsY3F06Z8AL2+BtSiXtlghzGHvIAbyAbYBUMZwxlag91IFlSkA5zZcWFpbmBaHXadRlk3C5Xg+JDWkZWue0h9Frsoa905S1zjqIIIExYrs6mND8PRpuMkUwHsaM1xSgiBNg4bclyo6X0crcZfZHReVTxdDhqz4BIE2MDmV0vZnD4fGMyV6DWOa34g5zXG3xAzMjXcXXLuaIGlhZbHDsRlh0xaNB16J+thLIlGLr7WJwNRbbVkXGuC9xlgkscTlJ1kHSd1QwbgKkGPh33v/AHWtx2HUqL7yXO1HKQLx00XPuGV8jVbse541u6mThS4MivxD8V0Dw5i0wb6m4WzxfiIpMbN5gNhxFoBJMeixcThWtEsMyRN817/daHFqGZlIumAIHsPspGyPgvcHrd4wvaSIkOGpmRHnY/JavC+IteDlc1wEhxuANDeItZYXAKcU6rRoWk9bDn6pcEwQFKs0GJZBO9w4fqVck2SLPTeC8Sb3LHNIIc5gBDsoOZwA1mTfTdbvafE5sLWmcuV+a0WLfy3uInkvKuH4VwpUqWYxSrtqDr6bRfmuix9eo2nigXTmdWcBtFQMI9QJ+ayShyOUjyKU111OMOdo0HLWyt4Lhrnua2DJ5AnyWhtRVszqLbpGcynzCexq6vjfAQ2g2pAZkY0PbOYl2bK4nkSCDy2WNiOBuZBe5gnS8n9wkxz459GMlhlF9CJvDnQMzSJE3EWO99kka2JcIvmEQCeQskh+vySokFfAOptGfLew8QNwJ280+jw14aKkQznbYxz6KU8JeYkg5RA1VpuGqBmS0Hqfsqc4+Qq9iOjhmauBIcYlpgf7wdyN07/sB5DoY+Q6GjwyQbyTPKFY4dTfTBvqZt/VajuJPOpcSYDp0Ib8PtJ91Ft4qX3CTVcos4WlDH6DNkn0zD9CtDD0Q6q0E6B2ltAY+a559QHURcGwAkidY1FyVMzE3BDvENJy/SIWvfF9GZnFnQ4ugHVKYdcEgfvRXKzS1hufZvTouU/inatd475bxc8tALlS0MU/JD3+JstIJJNnHUzc315AKuOEBsfDNrhNGznAwSW6G8nNurHE67TRc0uLhLjtFjPKVhYTHtaLhxvmsQBIn7lVsc/M1wpghznBxc50nW4EQI9Co43KyK1JjODtyVXOlwaA/wAhf7fqtF7QKmaSft0KpPoZcPVhwzOa8iYFzs0AyfL7rUHDxlDaZkAACXHNpuQ2/wDRXOG5UiKSjLcVsbh3EB0fE4HUblazmFtAzmBGXcx8VuizMSx8ZCIFtwNPPXTkpWVXDMCzPsRnLRblGkKTgpLbEOTaqTGYbieVwLpi+539eiOPoZ6bnsADSLATbbfyKlqYEb0gR/xXXt5KnisUWNyta0t0y5ibeZGt1MWDa+S3m3MyqzMtRv8AwWn/AKlI7EsaSHxtYh0/FePRVKlHOW5iRDQwaRAvcxrdPqcKdOrXDbx3tz8KNw5sFy7EoyucQ2NJ3GzefVMr4c5mi12kD5JtOhlJka2s4HlzFtFPiMWHatOhA03/AGEyMVXUuyXDcPqMLXHKcpB+LkZWtg+0FIuYQ6InUgRIIudFz44k7IWkEyI0HKOajwdYsYAW5Y0Ik8+qVmwQnJNdUHHI1FrsWHAZdRodCJ9Ar9SuwMaAZg7QsIu87dCp/wCJJ3Hs77qsmLc0yRyUmqN7HYpr8LRY1wlr3uIJGYSXRI9VjVaU7tt1v6WUdXGkiCbC9pUDqmtzf98k2EUo0Ksp4zDhgyt0zTqDqrGKqHu2N1yzp5W+qY+hOtxMGRpaRHunmkIA2HOf7BAkvIcm/Bb4M3wVAbHu3WNidPlZO4PiBFQGxLJF9Y/uqoFotPPpy8km0QjdFRs3sFXAa24JzjNzAOllrY3iLIeA8Xc8ajk0N81ydOkOQUzWToB80ppDU2T8GwdOpWH8dULqQEltJzWuJ2AcQABvvp6jTyYdtX8J7mt0bnfmcHaaxHqsFz8pghoI1mfum98JBMW9B6jdKnhjJBwyOLs0MUW0C4ENqBwtDxUls/mAdE2+Sq8UbSqPnK0+APlhLQSWyRBIkiC3X8vVZ2HDZkzALvCSXDxHa1vK6nw/FXhxzmWEDVo2A9ogaQgWngl7/wA9wnlb+xfw/ZulkEhkm/8AiD/9IoHjFIRabbN0PLXySWd4nfVjd8PCGCn0+aXdj9n9EnVOgU2FpB7w06E7LBbKqybh2AD3GRMCbSdwLq/Ww7I8baTGyDnFIExfw23Khae5qZWaESZud/uVT4piXVBlLi1rSIDbD1UhJ7l4H1GMafUr52PccjS1oO8EnXYCB5BE0R+wFSp4WakZ3gSNCBt5LSZSAbFz5kkpuVq7iZkr6kAooigpX2hNcYS9zJQ3uBy+qHc8k8nTzRb+kq9zJSGd2evup8JinU3SZd0LiAOtun1UbRIJTag08pRLJLySkTY7iD3nwta0jclzieh0H71UDK9QOJz66jK2PSybsP3unNH1+/2RerIj5JG4uoJ8RvrYH9EyrWc4yTf0HyhMqPgjrzUxMSOm91PVkubKq+CIs0v8v3ZNNLr8lPk/fso5/RT15+WVtRGKPVB1DqrTXzCfVpCAd7/Sf1VrPPyEoIZjMMLOb8JFxyO/oqwoLW4eyYn8wdPpGnuqxYA4jZbsWVtUy5QT5KJoJd0ruVNc1P32BsRTNFN/h/JXYTS1XvK2Iovw5iLC878gERhzznz8oV7Ki1soHTL2lF1I/v1+6RI3H15q4+mFXLNUG33JSIRl5FSVKOVxaQWumCDY+qQCe0Tqlyg0rLUbK4A6XRyjopm4cEqCqzKYG10muLI40NdTBH6wo/4fqP8A4x9FMDtJvHzT3mMv70MKJvsVtRXFBu4v0J+ySnYJJ/fP7JIXNom0/9k="/>
          <p:cNvSpPr>
            <a:spLocks noChangeAspect="1" noChangeArrowheads="1"/>
          </p:cNvSpPr>
          <p:nvPr/>
        </p:nvSpPr>
        <p:spPr bwMode="auto">
          <a:xfrm>
            <a:off x="155575" y="-2560638"/>
            <a:ext cx="9086850"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stretch>
            <a:fillRect/>
          </a:stretch>
        </p:blipFill>
        <p:spPr>
          <a:xfrm>
            <a:off x="914400" y="1364226"/>
            <a:ext cx="7239000" cy="4086532"/>
          </a:xfrm>
          <a:prstGeom prst="rect">
            <a:avLst/>
          </a:prstGeom>
        </p:spPr>
      </p:pic>
      <p:sp>
        <p:nvSpPr>
          <p:cNvPr id="4" name="TextBox 3"/>
          <p:cNvSpPr txBox="1"/>
          <p:nvPr/>
        </p:nvSpPr>
        <p:spPr>
          <a:xfrm>
            <a:off x="1676400" y="5638800"/>
            <a:ext cx="6205050" cy="646331"/>
          </a:xfrm>
          <a:prstGeom prst="rect">
            <a:avLst/>
          </a:prstGeom>
          <a:noFill/>
        </p:spPr>
        <p:txBody>
          <a:bodyPr wrap="square" rtlCol="0">
            <a:spAutoFit/>
          </a:bodyPr>
          <a:lstStyle/>
          <a:p>
            <a:r>
              <a:rPr lang="en-US" dirty="0"/>
              <a:t>IBM100 - Silicon Germanium </a:t>
            </a:r>
            <a:r>
              <a:rPr lang="en-US" dirty="0" smtClean="0"/>
              <a:t>Chips - www-03.ibm.com</a:t>
            </a:r>
          </a:p>
          <a:p>
            <a:endParaRPr lang="en-US" dirty="0"/>
          </a:p>
        </p:txBody>
      </p:sp>
      <p:sp>
        <p:nvSpPr>
          <p:cNvPr id="13" name="Rectangle 12"/>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4060043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Writing</a:t>
            </a:r>
            <a:br>
              <a:rPr lang="en-US" dirty="0" smtClean="0"/>
            </a:br>
            <a:r>
              <a:rPr lang="en-US" sz="2400" i="1" dirty="0" smtClean="0"/>
              <a:t>School of Athens </a:t>
            </a:r>
            <a:r>
              <a:rPr lang="en-US" sz="2400" dirty="0" smtClean="0"/>
              <a:t>(1510, </a:t>
            </a:r>
            <a:r>
              <a:rPr lang="en-US" sz="2400" dirty="0" err="1" smtClean="0"/>
              <a:t>Raffaelo</a:t>
            </a:r>
            <a:r>
              <a:rPr lang="en-US" sz="2400" dirty="0" smtClean="0"/>
              <a:t> </a:t>
            </a:r>
            <a:r>
              <a:rPr lang="en-US" sz="2400" dirty="0" err="1" smtClean="0"/>
              <a:t>Sanzio</a:t>
            </a:r>
            <a:r>
              <a:rPr lang="en-US" sz="2400" dirty="0" smtClean="0"/>
              <a:t>)</a:t>
            </a:r>
            <a:endParaRPr lang="en-US"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533400" y="1676400"/>
            <a:ext cx="7543800" cy="4978908"/>
          </a:xfrm>
          <a:prstGeom prst="rect">
            <a:avLst/>
          </a:prstGeom>
          <a:noFill/>
          <a:ln w="9525">
            <a:noFill/>
            <a:miter lim="800000"/>
            <a:headEnd/>
            <a:tailEnd/>
          </a:ln>
          <a:effectLst/>
        </p:spPr>
      </p:pic>
      <p:sp>
        <p:nvSpPr>
          <p:cNvPr id="4" name="Rectangle 3"/>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The Printing Press</a:t>
            </a:r>
            <a:br>
              <a:rPr lang="en-US" dirty="0" smtClean="0"/>
            </a:br>
            <a:r>
              <a:rPr lang="en-US" sz="2700" i="1" dirty="0" smtClean="0"/>
              <a:t>A 16th-century print shop </a:t>
            </a:r>
            <a:r>
              <a:rPr lang="en-US" sz="2700" dirty="0" smtClean="0"/>
              <a:t>(Philippe Galle, 1537-1612)</a:t>
            </a:r>
            <a:endParaRPr lang="en-US" dirty="0"/>
          </a:p>
        </p:txBody>
      </p:sp>
      <p:pic>
        <p:nvPicPr>
          <p:cNvPr id="4098" name="Picture 2"/>
          <p:cNvPicPr>
            <a:picLocks noGrp="1" noChangeAspect="1" noChangeArrowheads="1"/>
          </p:cNvPicPr>
          <p:nvPr>
            <p:ph sz="quarter" idx="1"/>
          </p:nvPr>
        </p:nvPicPr>
        <p:blipFill>
          <a:blip r:embed="rId3" cstate="print"/>
          <a:stretch>
            <a:fillRect/>
          </a:stretch>
        </p:blipFill>
        <p:spPr bwMode="auto">
          <a:xfrm>
            <a:off x="457199" y="1981200"/>
            <a:ext cx="5203469" cy="3581400"/>
          </a:xfrm>
          <a:prstGeom prst="rect">
            <a:avLst/>
          </a:prstGeom>
          <a:noFill/>
          <a:ln w="9525">
            <a:solidFill>
              <a:schemeClr val="tx1"/>
            </a:solidFill>
            <a:miter lim="800000"/>
            <a:headEnd/>
            <a:tailEnd/>
          </a:ln>
          <a:effectLst/>
        </p:spPr>
      </p:pic>
      <p:pic>
        <p:nvPicPr>
          <p:cNvPr id="3074" name="Picture 2"/>
          <p:cNvPicPr>
            <a:picLocks noGrp="1" noChangeAspect="1" noChangeArrowheads="1"/>
          </p:cNvPicPr>
          <p:nvPr>
            <p:ph sz="quarter" idx="2"/>
          </p:nvPr>
        </p:nvPicPr>
        <p:blipFill>
          <a:blip r:embed="rId4" cstate="print"/>
          <a:stretch>
            <a:fillRect/>
          </a:stretch>
        </p:blipFill>
        <p:spPr bwMode="auto">
          <a:xfrm>
            <a:off x="5791200" y="1600200"/>
            <a:ext cx="3035353" cy="4572000"/>
          </a:xfrm>
          <a:prstGeom prst="rect">
            <a:avLst/>
          </a:prstGeom>
          <a:noFill/>
          <a:ln w="9525">
            <a:noFill/>
            <a:miter lim="800000"/>
            <a:headEnd/>
            <a:tailEnd/>
          </a:ln>
          <a:effectLst/>
        </p:spPr>
      </p:pic>
      <p:sp>
        <p:nvSpPr>
          <p:cNvPr id="5" name="Rectangle 4"/>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792162"/>
          </a:xfrm>
        </p:spPr>
        <p:txBody>
          <a:bodyPr>
            <a:normAutofit fontScale="90000"/>
          </a:bodyPr>
          <a:lstStyle/>
          <a:p>
            <a:pPr lvl="0"/>
            <a:r>
              <a:rPr lang="en-US" dirty="0" smtClean="0"/>
              <a:t>3. </a:t>
            </a:r>
            <a:r>
              <a:rPr lang="en-US" sz="3200" dirty="0" smtClean="0"/>
              <a:t>End of 18</a:t>
            </a:r>
            <a:r>
              <a:rPr lang="en-US" sz="3200" baseline="30000" dirty="0" smtClean="0"/>
              <a:t>th</a:t>
            </a:r>
            <a:r>
              <a:rPr lang="en-US" sz="3200" dirty="0" smtClean="0"/>
              <a:t> century – mass printing (‘Pocket Books’)</a:t>
            </a:r>
            <a:endParaRPr lang="en-US" dirty="0"/>
          </a:p>
        </p:txBody>
      </p:sp>
      <p:pic>
        <p:nvPicPr>
          <p:cNvPr id="1026" name="Picture 2"/>
          <p:cNvPicPr>
            <a:picLocks noGrp="1" noChangeAspect="1" noChangeArrowheads="1"/>
          </p:cNvPicPr>
          <p:nvPr>
            <p:ph sz="quarter" idx="1"/>
          </p:nvPr>
        </p:nvPicPr>
        <p:blipFill>
          <a:blip r:embed="rId3" cstate="print"/>
          <a:stretch>
            <a:fillRect/>
          </a:stretch>
        </p:blipFill>
        <p:spPr bwMode="auto">
          <a:xfrm>
            <a:off x="533400" y="1219200"/>
            <a:ext cx="3581400" cy="5426364"/>
          </a:xfrm>
          <a:prstGeom prst="rect">
            <a:avLst/>
          </a:prstGeom>
          <a:noFill/>
          <a:ln w="9525">
            <a:noFill/>
            <a:miter lim="800000"/>
            <a:headEnd/>
            <a:tailEnd/>
          </a:ln>
          <a:effectLst/>
        </p:spPr>
      </p:pic>
      <p:pic>
        <p:nvPicPr>
          <p:cNvPr id="1027" name="Picture 3"/>
          <p:cNvPicPr>
            <a:picLocks noGrp="1" noChangeAspect="1" noChangeArrowheads="1"/>
          </p:cNvPicPr>
          <p:nvPr>
            <p:ph sz="quarter" idx="2"/>
          </p:nvPr>
        </p:nvPicPr>
        <p:blipFill>
          <a:blip r:embed="rId4" cstate="print"/>
          <a:srcRect/>
          <a:stretch>
            <a:fillRect/>
          </a:stretch>
        </p:blipFill>
        <p:spPr bwMode="auto">
          <a:xfrm>
            <a:off x="4648200" y="685800"/>
            <a:ext cx="3657600" cy="1071923"/>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4648200" y="1905000"/>
            <a:ext cx="3324225" cy="4762500"/>
          </a:xfrm>
          <a:prstGeom prst="rect">
            <a:avLst/>
          </a:prstGeom>
          <a:noFill/>
          <a:ln w="9525">
            <a:noFill/>
            <a:miter lim="800000"/>
            <a:headEnd/>
            <a:tailEnd/>
          </a:ln>
          <a:effectLst/>
        </p:spPr>
      </p:pic>
      <p:sp>
        <p:nvSpPr>
          <p:cNvPr id="6" name="Rectangle 5"/>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dirty="0" smtClean="0"/>
              <a:t>4. </a:t>
            </a:r>
            <a:r>
              <a:rPr lang="en-US" sz="3200" dirty="0" smtClean="0"/>
              <a:t>April 1993 – Mosaic Web browser</a:t>
            </a:r>
            <a:endParaRPr lang="en-US" dirty="0"/>
          </a:p>
        </p:txBody>
      </p:sp>
      <p:pic>
        <p:nvPicPr>
          <p:cNvPr id="5123" name="Picture 3"/>
          <p:cNvPicPr>
            <a:picLocks noGrp="1" noChangeAspect="1" noChangeArrowheads="1"/>
          </p:cNvPicPr>
          <p:nvPr>
            <p:ph sz="quarter" idx="1"/>
          </p:nvPr>
        </p:nvPicPr>
        <p:blipFill>
          <a:blip r:embed="rId3" cstate="print"/>
          <a:srcRect/>
          <a:stretch>
            <a:fillRect/>
          </a:stretch>
        </p:blipFill>
        <p:spPr bwMode="auto">
          <a:xfrm>
            <a:off x="1371600" y="1090462"/>
            <a:ext cx="5943600" cy="5605631"/>
          </a:xfrm>
          <a:prstGeom prst="rect">
            <a:avLst/>
          </a:prstGeom>
          <a:noFill/>
          <a:ln w="9525">
            <a:solidFill>
              <a:schemeClr val="tx1"/>
            </a:solidFill>
            <a:miter lim="800000"/>
            <a:headEnd/>
            <a:tailEnd/>
          </a:ln>
          <a:effectLst/>
        </p:spPr>
      </p:pic>
      <p:sp>
        <p:nvSpPr>
          <p:cNvPr id="4" name="Rectangle 3"/>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62000"/>
          </a:xfrm>
        </p:spPr>
        <p:txBody>
          <a:bodyPr>
            <a:normAutofit/>
          </a:bodyPr>
          <a:lstStyle/>
          <a:p>
            <a:r>
              <a:rPr lang="en-US" dirty="0" smtClean="0"/>
              <a:t>3 Industrial Revolutions: 1780s</a:t>
            </a:r>
            <a:endParaRPr lang="en-US" dirty="0"/>
          </a:p>
        </p:txBody>
      </p:sp>
      <p:pic>
        <p:nvPicPr>
          <p:cNvPr id="2050" name="Picture 2" descr="http://www.steamlocomotive.com/pennsy/wks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143000"/>
            <a:ext cx="3842568" cy="29137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662</TotalTime>
  <Words>1414</Words>
  <Application>Microsoft Office PowerPoint</Application>
  <PresentationFormat>On-screen Show (4:3)</PresentationFormat>
  <Paragraphs>262</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Oriel</vt:lpstr>
      <vt:lpstr>Semiconductors and Cyborgs:  Human-Material Relationships in the Digital Age  Dr. Sophia Krzys Acord</vt:lpstr>
      <vt:lpstr>What is a cyborg?</vt:lpstr>
      <vt:lpstr>Size matters</vt:lpstr>
      <vt:lpstr>Designed to disappear</vt:lpstr>
      <vt:lpstr>1. Writing School of Athens (1510, Raffaelo Sanzio)</vt:lpstr>
      <vt:lpstr>2. The Printing Press A 16th-century print shop (Philippe Galle, 1537-1612)</vt:lpstr>
      <vt:lpstr>3. End of 18th century – mass printing (‘Pocket Books’)</vt:lpstr>
      <vt:lpstr>4. April 1993 – Mosaic Web browser</vt:lpstr>
      <vt:lpstr>3 Industrial Revolutions: 1780s</vt:lpstr>
      <vt:lpstr>3 Industrial Revolutions: 1780s, 1870s</vt:lpstr>
      <vt:lpstr>3 Industrial Revolutions: 1780s, 1870s, 1970s</vt:lpstr>
      <vt:lpstr>The Networked Society</vt:lpstr>
      <vt:lpstr>PowerPoint Presentation</vt:lpstr>
      <vt:lpstr>Which is real?</vt:lpstr>
      <vt:lpstr>Delegation – A speed bump</vt:lpstr>
      <vt:lpstr>Delegation – “The Sleeping Policeman”</vt:lpstr>
      <vt:lpstr>Delegation – Intimate Tasks</vt:lpstr>
      <vt:lpstr>Delegation – More Intimate Tasks</vt:lpstr>
      <vt:lpstr>Delegation – Life and Death?</vt:lpstr>
      <vt:lpstr>Turkle, Sherry. (2011)</vt:lpstr>
      <vt:lpstr>Tethered Selves</vt:lpstr>
      <vt:lpstr>Permanent Upkeep</vt:lpstr>
      <vt:lpstr>Cult of the Individual</vt:lpstr>
      <vt:lpstr>Which Medium Would You Use?</vt:lpstr>
      <vt:lpstr>Are We Alone Together?</vt:lpstr>
      <vt:lpstr>Graphene: What shall we delegate to it?</vt:lpstr>
      <vt:lpstr>PowerPoint Presentation</vt:lpstr>
      <vt:lpstr>Digital Divide</vt:lpstr>
      <vt:lpstr>Digital Divide</vt:lpstr>
      <vt:lpstr>Digital Divide</vt:lpstr>
      <vt:lpstr>Digital Divide</vt:lpstr>
      <vt:lpstr>Cultural Divides?</vt:lpstr>
      <vt:lpstr>A Gendered Divide?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Acord, Sophia Krzys</dc:creator>
  <cp:lastModifiedBy>Pamela Hupp</cp:lastModifiedBy>
  <cp:revision>89</cp:revision>
  <cp:lastPrinted>2015-11-19T17:32:45Z</cp:lastPrinted>
  <dcterms:created xsi:type="dcterms:W3CDTF">2006-08-16T00:00:00Z</dcterms:created>
  <dcterms:modified xsi:type="dcterms:W3CDTF">2016-07-05T20:18:41Z</dcterms:modified>
</cp:coreProperties>
</file>